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371" r:id="rId3"/>
    <p:sldId id="373" r:id="rId4"/>
    <p:sldId id="372" r:id="rId5"/>
    <p:sldId id="351" r:id="rId6"/>
    <p:sldId id="370" r:id="rId7"/>
  </p:sldIdLst>
  <p:sldSz cx="9906000" cy="6858000" type="A4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194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pos="6114" userDrawn="1">
          <p15:clr>
            <a:srgbClr val="A4A3A4"/>
          </p15:clr>
        </p15:guide>
        <p15:guide id="6" pos="6068" userDrawn="1">
          <p15:clr>
            <a:srgbClr val="A4A3A4"/>
          </p15:clr>
        </p15:guide>
        <p15:guide id="7" orient="horz" pos="2614" userDrawn="1">
          <p15:clr>
            <a:srgbClr val="A4A3A4"/>
          </p15:clr>
        </p15:guide>
        <p15:guide id="8" orient="horz" pos="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9"/>
    <a:srgbClr val="FF0066"/>
    <a:srgbClr val="C55A11"/>
    <a:srgbClr val="0E273B"/>
    <a:srgbClr val="D5577B"/>
    <a:srgbClr val="F74F7F"/>
    <a:srgbClr val="07377C"/>
    <a:srgbClr val="366092"/>
    <a:srgbClr val="405888"/>
    <a:srgbClr val="692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0" y="62"/>
      </p:cViewPr>
      <p:guideLst>
        <p:guide orient="horz" pos="1684"/>
        <p:guide pos="194"/>
        <p:guide orient="horz" pos="1117"/>
        <p:guide orient="horz" pos="4156"/>
        <p:guide pos="6114"/>
        <p:guide pos="6068"/>
        <p:guide orient="horz" pos="2614"/>
        <p:guide orient="horz" pos="5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2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99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71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02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36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30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648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94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70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95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76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5DF2-571D-46EE-B70A-108A9E48C65E}" type="datetimeFigureOut">
              <a:rPr lang="ko-KR" altLang="en-US" smtClean="0"/>
              <a:pPr/>
              <a:t>2021-08-13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0475-0058-49B5-A664-2838696824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2"/>
          <a:stretch/>
        </p:blipFill>
        <p:spPr>
          <a:xfrm>
            <a:off x="0" y="-1"/>
            <a:ext cx="9909524" cy="129540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b="93332"/>
          <a:stretch/>
        </p:blipFill>
        <p:spPr>
          <a:xfrm>
            <a:off x="-3524" y="6543675"/>
            <a:ext cx="9909524" cy="314325"/>
          </a:xfrm>
          <a:prstGeom prst="rect">
            <a:avLst/>
          </a:prstGeom>
        </p:spPr>
      </p:pic>
      <p:pic>
        <p:nvPicPr>
          <p:cNvPr id="11" name="그림 10" descr="화면 캡처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3565A0"/>
              </a:clrFrom>
              <a:clrTo>
                <a:srgbClr val="3565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38" y="90180"/>
            <a:ext cx="1704662" cy="41495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E0C830C-8DD5-41D7-8CE6-81EDDFDAB6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91" y="88112"/>
            <a:ext cx="1773955" cy="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6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/>
          <a:stretch/>
        </p:blipFill>
        <p:spPr>
          <a:xfrm>
            <a:off x="0" y="-470019"/>
            <a:ext cx="9909524" cy="686654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27"/>
          <a:stretch/>
        </p:blipFill>
        <p:spPr>
          <a:xfrm>
            <a:off x="0" y="6045200"/>
            <a:ext cx="9909524" cy="8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688" y="6174631"/>
            <a:ext cx="5431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■ 위치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: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울산 울주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삼남면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신화리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1605-3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번지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옥션고딕 B" panose="02000000000000000000" pitchFamily="2" charset="-127"/>
              <a:ea typeface="옥션고딕 B" panose="020000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■ 규모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: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지하 </a:t>
            </a:r>
            <a:r>
              <a:rPr lang="en-US" altLang="ko-KR" sz="1400" b="1" dirty="0">
                <a:solidFill>
                  <a:prstClr val="white"/>
                </a:solidFill>
                <a:latin typeface="옥션고딕 B" panose="02000000000000000000" pitchFamily="2" charset="-127"/>
                <a:ea typeface="옥션고딕 B" panose="02000000000000000000" pitchFamily="2" charset="-127"/>
              </a:rPr>
              <a:t>5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층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~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지상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12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층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오피스텔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175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실 및 근린생활시설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73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</a:rPr>
              <a:t>실</a:t>
            </a:r>
          </a:p>
        </p:txBody>
      </p:sp>
      <p:pic>
        <p:nvPicPr>
          <p:cNvPr id="16" name="그림 15" descr="화면 캡처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F2F3"/>
              </a:clrFrom>
              <a:clrTo>
                <a:srgbClr val="F3F2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75" y="111095"/>
            <a:ext cx="5575675" cy="1328936"/>
          </a:xfrm>
          <a:prstGeom prst="rect">
            <a:avLst/>
          </a:prstGeom>
        </p:spPr>
      </p:pic>
      <p:pic>
        <p:nvPicPr>
          <p:cNvPr id="17" name="그림 16" descr="화면 캡처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70" y="1306220"/>
            <a:ext cx="3507210" cy="73938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A0BF727-44D6-4B0B-95E4-B05A831EA1D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59079"/>
            <a:ext cx="9906000" cy="624466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0D56A0B-975C-4A16-AFF8-E2444C0295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0536" y="2635156"/>
            <a:ext cx="1307226" cy="343222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3132504-3E51-4878-8DB1-72A4661C8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20" y="6231502"/>
            <a:ext cx="1773955" cy="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2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73003" y="142853"/>
            <a:ext cx="177999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KTX</a:t>
            </a:r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울산역우성스마트시티뷰아파트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444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세대</a:t>
            </a:r>
          </a:p>
        </p:txBody>
      </p:sp>
      <p:sp>
        <p:nvSpPr>
          <p:cNvPr id="6" name="타원 5"/>
          <p:cNvSpPr/>
          <p:nvPr/>
        </p:nvSpPr>
        <p:spPr>
          <a:xfrm>
            <a:off x="2553874" y="571480"/>
            <a:ext cx="154782" cy="14287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56479" y="500043"/>
            <a:ext cx="177999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 울산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KTX</a:t>
            </a:r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신도시동문굿모닝힐아파트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503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세대</a:t>
            </a:r>
          </a:p>
        </p:txBody>
      </p:sp>
      <p:sp>
        <p:nvSpPr>
          <p:cNvPr id="8" name="타원 7"/>
          <p:cNvSpPr/>
          <p:nvPr/>
        </p:nvSpPr>
        <p:spPr>
          <a:xfrm>
            <a:off x="3405177" y="1071546"/>
            <a:ext cx="154782" cy="14287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꺾인 연결선 9"/>
          <p:cNvCxnSpPr>
            <a:stCxn id="6" idx="0"/>
          </p:cNvCxnSpPr>
          <p:nvPr/>
        </p:nvCxnSpPr>
        <p:spPr>
          <a:xfrm rot="5400000" flipH="1" flipV="1">
            <a:off x="2794977" y="193454"/>
            <a:ext cx="214314" cy="541738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꺾인 연결선 9"/>
          <p:cNvCxnSpPr>
            <a:endCxn id="7" idx="1"/>
          </p:cNvCxnSpPr>
          <p:nvPr/>
        </p:nvCxnSpPr>
        <p:spPr>
          <a:xfrm flipV="1">
            <a:off x="3559959" y="653932"/>
            <a:ext cx="696521" cy="489053"/>
          </a:xfrm>
          <a:prstGeom prst="bentConnector3">
            <a:avLst>
              <a:gd name="adj1" fmla="val 50000"/>
            </a:avLst>
          </a:prstGeom>
          <a:ln w="254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자유형 14"/>
          <p:cNvSpPr/>
          <p:nvPr/>
        </p:nvSpPr>
        <p:spPr>
          <a:xfrm>
            <a:off x="3327786" y="1714488"/>
            <a:ext cx="1006085" cy="571504"/>
          </a:xfrm>
          <a:custGeom>
            <a:avLst/>
            <a:gdLst>
              <a:gd name="connsiteX0" fmla="*/ 0 w 1353312"/>
              <a:gd name="connsiteY0" fmla="*/ 270662 h 804672"/>
              <a:gd name="connsiteX1" fmla="*/ 307238 w 1353312"/>
              <a:gd name="connsiteY1" fmla="*/ 0 h 804672"/>
              <a:gd name="connsiteX2" fmla="*/ 1353312 w 1353312"/>
              <a:gd name="connsiteY2" fmla="*/ 497434 h 804672"/>
              <a:gd name="connsiteX3" fmla="*/ 1316736 w 1353312"/>
              <a:gd name="connsiteY3" fmla="*/ 607162 h 804672"/>
              <a:gd name="connsiteX4" fmla="*/ 1258214 w 1353312"/>
              <a:gd name="connsiteY4" fmla="*/ 702259 h 804672"/>
              <a:gd name="connsiteX5" fmla="*/ 1170432 w 1353312"/>
              <a:gd name="connsiteY5" fmla="*/ 753466 h 804672"/>
              <a:gd name="connsiteX6" fmla="*/ 1111910 w 1353312"/>
              <a:gd name="connsiteY6" fmla="*/ 782726 h 804672"/>
              <a:gd name="connsiteX7" fmla="*/ 899769 w 1353312"/>
              <a:gd name="connsiteY7" fmla="*/ 804672 h 804672"/>
              <a:gd name="connsiteX8" fmla="*/ 299923 w 1353312"/>
              <a:gd name="connsiteY8" fmla="*/ 563270 h 804672"/>
              <a:gd name="connsiteX9" fmla="*/ 36576 w 1353312"/>
              <a:gd name="connsiteY9" fmla="*/ 336499 h 804672"/>
              <a:gd name="connsiteX10" fmla="*/ 0 w 1353312"/>
              <a:gd name="connsiteY10" fmla="*/ 270662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53312" h="804672">
                <a:moveTo>
                  <a:pt x="0" y="270662"/>
                </a:moveTo>
                <a:lnTo>
                  <a:pt x="307238" y="0"/>
                </a:lnTo>
                <a:lnTo>
                  <a:pt x="1353312" y="497434"/>
                </a:lnTo>
                <a:lnTo>
                  <a:pt x="1316736" y="607162"/>
                </a:lnTo>
                <a:lnTo>
                  <a:pt x="1258214" y="702259"/>
                </a:lnTo>
                <a:lnTo>
                  <a:pt x="1170432" y="753466"/>
                </a:lnTo>
                <a:lnTo>
                  <a:pt x="1111910" y="782726"/>
                </a:lnTo>
                <a:lnTo>
                  <a:pt x="899769" y="804672"/>
                </a:lnTo>
                <a:lnTo>
                  <a:pt x="299923" y="563270"/>
                </a:lnTo>
                <a:lnTo>
                  <a:pt x="36576" y="336499"/>
                </a:lnTo>
                <a:lnTo>
                  <a:pt x="0" y="270662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꺾인 연결선 9"/>
          <p:cNvCxnSpPr/>
          <p:nvPr/>
        </p:nvCxnSpPr>
        <p:spPr>
          <a:xfrm flipV="1">
            <a:off x="4179088" y="1571612"/>
            <a:ext cx="2321735" cy="357190"/>
          </a:xfrm>
          <a:prstGeom prst="bentConnector3">
            <a:avLst>
              <a:gd name="adj1" fmla="val 40784"/>
            </a:avLst>
          </a:prstGeom>
          <a:ln w="25400">
            <a:solidFill>
              <a:schemeClr val="accent4">
                <a:lumMod val="7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6202">
            <a:off x="3191467" y="1872906"/>
            <a:ext cx="132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울산전시컨벤션센터</a:t>
            </a:r>
            <a:endParaRPr lang="en-US" altLang="ko-KR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예정 부지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0788" y="1428736"/>
            <a:ext cx="177999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부지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4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만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천㎡ 지하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층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~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지상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층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총면적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4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만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982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㎡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총사업비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 약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768</a:t>
            </a:r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억원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고용인원 약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1,000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명 예상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3" name="자유형 32"/>
          <p:cNvSpPr/>
          <p:nvPr/>
        </p:nvSpPr>
        <p:spPr>
          <a:xfrm>
            <a:off x="7322516" y="2699309"/>
            <a:ext cx="2551785" cy="2794406"/>
          </a:xfrm>
          <a:custGeom>
            <a:avLst/>
            <a:gdLst>
              <a:gd name="connsiteX0" fmla="*/ 0 w 2355494"/>
              <a:gd name="connsiteY0" fmla="*/ 0 h 2794406"/>
              <a:gd name="connsiteX1" fmla="*/ 226771 w 2355494"/>
              <a:gd name="connsiteY1" fmla="*/ 204825 h 2794406"/>
              <a:gd name="connsiteX2" fmla="*/ 526694 w 2355494"/>
              <a:gd name="connsiteY2" fmla="*/ 387705 h 2794406"/>
              <a:gd name="connsiteX3" fmla="*/ 782726 w 2355494"/>
              <a:gd name="connsiteY3" fmla="*/ 651053 h 2794406"/>
              <a:gd name="connsiteX4" fmla="*/ 1060704 w 2355494"/>
              <a:gd name="connsiteY4" fmla="*/ 914400 h 2794406"/>
              <a:gd name="connsiteX5" fmla="*/ 1185062 w 2355494"/>
              <a:gd name="connsiteY5" fmla="*/ 1060704 h 2794406"/>
              <a:gd name="connsiteX6" fmla="*/ 1360627 w 2355494"/>
              <a:gd name="connsiteY6" fmla="*/ 1309421 h 2794406"/>
              <a:gd name="connsiteX7" fmla="*/ 1682496 w 2355494"/>
              <a:gd name="connsiteY7" fmla="*/ 1682496 h 2794406"/>
              <a:gd name="connsiteX8" fmla="*/ 1880006 w 2355494"/>
              <a:gd name="connsiteY8" fmla="*/ 1828800 h 2794406"/>
              <a:gd name="connsiteX9" fmla="*/ 2062886 w 2355494"/>
              <a:gd name="connsiteY9" fmla="*/ 1953158 h 2794406"/>
              <a:gd name="connsiteX10" fmla="*/ 2238451 w 2355494"/>
              <a:gd name="connsiteY10" fmla="*/ 2136038 h 2794406"/>
              <a:gd name="connsiteX11" fmla="*/ 2355494 w 2355494"/>
              <a:gd name="connsiteY11" fmla="*/ 2370125 h 2794406"/>
              <a:gd name="connsiteX12" fmla="*/ 2355494 w 2355494"/>
              <a:gd name="connsiteY12" fmla="*/ 2487168 h 2794406"/>
              <a:gd name="connsiteX13" fmla="*/ 2201875 w 2355494"/>
              <a:gd name="connsiteY13" fmla="*/ 2596896 h 2794406"/>
              <a:gd name="connsiteX14" fmla="*/ 1953158 w 2355494"/>
              <a:gd name="connsiteY14" fmla="*/ 2699309 h 2794406"/>
              <a:gd name="connsiteX15" fmla="*/ 1631289 w 2355494"/>
              <a:gd name="connsiteY15" fmla="*/ 2794406 h 2794406"/>
              <a:gd name="connsiteX16" fmla="*/ 0 w 2355494"/>
              <a:gd name="connsiteY16" fmla="*/ 0 h 27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5494" h="2794406">
                <a:moveTo>
                  <a:pt x="0" y="0"/>
                </a:moveTo>
                <a:lnTo>
                  <a:pt x="226771" y="204825"/>
                </a:lnTo>
                <a:lnTo>
                  <a:pt x="526694" y="387705"/>
                </a:lnTo>
                <a:lnTo>
                  <a:pt x="782726" y="651053"/>
                </a:lnTo>
                <a:lnTo>
                  <a:pt x="1060704" y="914400"/>
                </a:lnTo>
                <a:lnTo>
                  <a:pt x="1185062" y="1060704"/>
                </a:lnTo>
                <a:lnTo>
                  <a:pt x="1360627" y="1309421"/>
                </a:lnTo>
                <a:lnTo>
                  <a:pt x="1682496" y="1682496"/>
                </a:lnTo>
                <a:lnTo>
                  <a:pt x="1880006" y="1828800"/>
                </a:lnTo>
                <a:lnTo>
                  <a:pt x="2062886" y="1953158"/>
                </a:lnTo>
                <a:lnTo>
                  <a:pt x="2238451" y="2136038"/>
                </a:lnTo>
                <a:lnTo>
                  <a:pt x="2355494" y="2370125"/>
                </a:lnTo>
                <a:lnTo>
                  <a:pt x="2355494" y="2487168"/>
                </a:lnTo>
                <a:lnTo>
                  <a:pt x="2201875" y="2596896"/>
                </a:lnTo>
                <a:lnTo>
                  <a:pt x="1953158" y="2699309"/>
                </a:lnTo>
                <a:lnTo>
                  <a:pt x="1631289" y="279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3000"/>
            </a:schemeClr>
          </a:solidFill>
          <a:ln>
            <a:solidFill>
              <a:schemeClr val="accent6">
                <a:lumMod val="50000"/>
                <a:alpha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 rot="3544976">
            <a:off x="7673470" y="3911536"/>
            <a:ext cx="155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울산역세권</a:t>
            </a:r>
            <a:r>
              <a: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단계 사업</a:t>
            </a:r>
            <a:endParaRPr lang="en-US" altLang="ko-KR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공동주택 </a:t>
            </a:r>
            <a:r>
              <a:rPr lang="en-US" altLang="ko-KR" sz="900" dirty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2,500</a:t>
            </a:r>
            <a:r>
              <a:rPr lang="ko-KR" altLang="en-US" sz="900" dirty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세대 </a:t>
            </a:r>
            <a:r>
              <a:rPr lang="ko-KR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예정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67776" y="4714884"/>
            <a:ext cx="1160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HY수평선M" pitchFamily="18" charset="-127"/>
                <a:ea typeface="HY수평선M" pitchFamily="18" charset="-127"/>
              </a:rPr>
              <a:t>“KCC</a:t>
            </a:r>
            <a:r>
              <a:rPr lang="ko-KR" altLang="en-US" sz="1000" dirty="0" err="1">
                <a:latin typeface="HY수평선M" pitchFamily="18" charset="-127"/>
                <a:ea typeface="HY수평선M" pitchFamily="18" charset="-127"/>
              </a:rPr>
              <a:t>언양</a:t>
            </a:r>
            <a:endParaRPr lang="en-US" altLang="ko-KR" sz="10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1000" dirty="0">
                <a:latin typeface="HY수평선M" pitchFamily="18" charset="-127"/>
                <a:ea typeface="HY수평선M" pitchFamily="18" charset="-127"/>
              </a:rPr>
              <a:t>     공장부지</a:t>
            </a:r>
            <a:r>
              <a:rPr lang="en-US" altLang="ko-KR" sz="1000" dirty="0">
                <a:latin typeface="HY수평선M" pitchFamily="18" charset="-127"/>
                <a:ea typeface="HY수평선M" pitchFamily="18" charset="-127"/>
              </a:rPr>
              <a:t>”</a:t>
            </a:r>
            <a:endParaRPr lang="ko-KR" altLang="en-US" sz="1000" dirty="0">
              <a:latin typeface="HY수평선M" pitchFamily="18" charset="-127"/>
              <a:ea typeface="HY수평선M" pitchFamily="18" charset="-127"/>
            </a:endParaRPr>
          </a:p>
        </p:txBody>
      </p:sp>
      <p:cxnSp>
        <p:nvCxnSpPr>
          <p:cNvPr id="41" name="꺾인 연결선 9"/>
          <p:cNvCxnSpPr/>
          <p:nvPr/>
        </p:nvCxnSpPr>
        <p:spPr>
          <a:xfrm flipV="1">
            <a:off x="4411262" y="1142985"/>
            <a:ext cx="696521" cy="489053"/>
          </a:xfrm>
          <a:prstGeom prst="bentConnector3">
            <a:avLst>
              <a:gd name="adj1" fmla="val 50000"/>
            </a:avLst>
          </a:prstGeom>
          <a:ln w="254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07782" y="1000109"/>
            <a:ext cx="177999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 울산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KTX</a:t>
            </a:r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신도시동문굿모닝힐아파트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차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예정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19953" y="6357959"/>
            <a:ext cx="177999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금아드림팰리스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R 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아파트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684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세대 </a:t>
            </a:r>
          </a:p>
        </p:txBody>
      </p:sp>
      <p:sp>
        <p:nvSpPr>
          <p:cNvPr id="44" name="타원 43"/>
          <p:cNvSpPr/>
          <p:nvPr/>
        </p:nvSpPr>
        <p:spPr>
          <a:xfrm>
            <a:off x="7352126" y="5715016"/>
            <a:ext cx="154782" cy="14287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5" name="꺾인 연결선 9"/>
          <p:cNvCxnSpPr>
            <a:stCxn id="44" idx="4"/>
          </p:cNvCxnSpPr>
          <p:nvPr/>
        </p:nvCxnSpPr>
        <p:spPr>
          <a:xfrm rot="16200000" flipH="1">
            <a:off x="7450352" y="5837057"/>
            <a:ext cx="500068" cy="541738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자유형 66"/>
          <p:cNvSpPr/>
          <p:nvPr/>
        </p:nvSpPr>
        <p:spPr>
          <a:xfrm>
            <a:off x="6783629" y="3642970"/>
            <a:ext cx="1299667" cy="980236"/>
          </a:xfrm>
          <a:custGeom>
            <a:avLst/>
            <a:gdLst>
              <a:gd name="connsiteX0" fmla="*/ 117043 w 1199693"/>
              <a:gd name="connsiteY0" fmla="*/ 0 h 980236"/>
              <a:gd name="connsiteX1" fmla="*/ 958291 w 1199693"/>
              <a:gd name="connsiteY1" fmla="*/ 36576 h 980236"/>
              <a:gd name="connsiteX2" fmla="*/ 1199693 w 1199693"/>
              <a:gd name="connsiteY2" fmla="*/ 438912 h 980236"/>
              <a:gd name="connsiteX3" fmla="*/ 0 w 1199693"/>
              <a:gd name="connsiteY3" fmla="*/ 980236 h 980236"/>
              <a:gd name="connsiteX4" fmla="*/ 73152 w 1199693"/>
              <a:gd name="connsiteY4" fmla="*/ 585216 h 980236"/>
              <a:gd name="connsiteX5" fmla="*/ 117043 w 1199693"/>
              <a:gd name="connsiteY5" fmla="*/ 0 h 98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9693" h="980236">
                <a:moveTo>
                  <a:pt x="117043" y="0"/>
                </a:moveTo>
                <a:lnTo>
                  <a:pt x="958291" y="36576"/>
                </a:lnTo>
                <a:lnTo>
                  <a:pt x="1199693" y="438912"/>
                </a:lnTo>
                <a:lnTo>
                  <a:pt x="0" y="980236"/>
                </a:lnTo>
                <a:lnTo>
                  <a:pt x="73152" y="585216"/>
                </a:lnTo>
                <a:lnTo>
                  <a:pt x="117043" y="0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6732997" y="3857629"/>
            <a:ext cx="1470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롯데광역복합</a:t>
            </a:r>
            <a:endParaRPr lang="en-US" altLang="ko-KR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환승센터</a:t>
            </a:r>
            <a:endParaRPr lang="en-US" altLang="ko-KR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  <a:p>
            <a:pPr algn="ctr"/>
            <a:endParaRPr lang="ko-KR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93" name="직사각형 92"/>
          <p:cNvSpPr/>
          <p:nvPr/>
        </p:nvSpPr>
        <p:spPr>
          <a:xfrm rot="17715020">
            <a:off x="791870" y="1709945"/>
            <a:ext cx="899023" cy="2321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/>
              <a:t>경부고속도로</a:t>
            </a:r>
            <a:endParaRPr lang="ko-KR" altLang="en-US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7971255" y="2285992"/>
            <a:ext cx="177999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부지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7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만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5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천㎡ 지하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층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~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지상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7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층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총면적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18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만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969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㎡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총사업비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 약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천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519</a:t>
            </a:r>
            <a:r>
              <a:rPr lang="ko-KR" altLang="en-US" sz="700" dirty="0" err="1">
                <a:latin typeface="HY수평선M" pitchFamily="18" charset="-127"/>
                <a:ea typeface="HY수평선M" pitchFamily="18" charset="-127"/>
              </a:rPr>
              <a:t>억원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고용인원 약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3,000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명 예상</a:t>
            </a:r>
            <a:endParaRPr lang="en-US" altLang="ko-KR" sz="700" dirty="0">
              <a:latin typeface="HY수평선M" pitchFamily="18" charset="-127"/>
              <a:ea typeface="HY수평선M" pitchFamily="18" charset="-127"/>
            </a:endParaRPr>
          </a:p>
        </p:txBody>
      </p:sp>
      <p:cxnSp>
        <p:nvCxnSpPr>
          <p:cNvPr id="95" name="꺾인 연결선 9"/>
          <p:cNvCxnSpPr>
            <a:endCxn id="94" idx="1"/>
          </p:cNvCxnSpPr>
          <p:nvPr/>
        </p:nvCxnSpPr>
        <p:spPr>
          <a:xfrm rot="5400000" flipH="1" flipV="1">
            <a:off x="7063068" y="2759269"/>
            <a:ext cx="1119854" cy="696521"/>
          </a:xfrm>
          <a:prstGeom prst="bentConnector2">
            <a:avLst/>
          </a:prstGeom>
          <a:ln w="25400">
            <a:solidFill>
              <a:schemeClr val="accent3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자유형 98"/>
          <p:cNvSpPr/>
          <p:nvPr/>
        </p:nvSpPr>
        <p:spPr>
          <a:xfrm>
            <a:off x="7452365" y="4797152"/>
            <a:ext cx="386956" cy="296194"/>
          </a:xfrm>
          <a:custGeom>
            <a:avLst/>
            <a:gdLst>
              <a:gd name="connsiteX0" fmla="*/ 0 w 525780"/>
              <a:gd name="connsiteY0" fmla="*/ 129540 h 525780"/>
              <a:gd name="connsiteX1" fmla="*/ 320040 w 525780"/>
              <a:gd name="connsiteY1" fmla="*/ 0 h 525780"/>
              <a:gd name="connsiteX2" fmla="*/ 525780 w 525780"/>
              <a:gd name="connsiteY2" fmla="*/ 373380 h 525780"/>
              <a:gd name="connsiteX3" fmla="*/ 243840 w 525780"/>
              <a:gd name="connsiteY3" fmla="*/ 525780 h 525780"/>
              <a:gd name="connsiteX4" fmla="*/ 0 w 525780"/>
              <a:gd name="connsiteY4" fmla="*/ 12954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525780">
                <a:moveTo>
                  <a:pt x="0" y="129540"/>
                </a:moveTo>
                <a:lnTo>
                  <a:pt x="320040" y="0"/>
                </a:lnTo>
                <a:lnTo>
                  <a:pt x="525780" y="373380"/>
                </a:lnTo>
                <a:lnTo>
                  <a:pt x="243840" y="525780"/>
                </a:lnTo>
                <a:lnTo>
                  <a:pt x="0" y="129540"/>
                </a:lnTo>
                <a:close/>
              </a:path>
            </a:pathLst>
          </a:custGeom>
          <a:solidFill>
            <a:srgbClr val="FF0000">
              <a:alpha val="62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TextBox 99"/>
          <p:cNvSpPr txBox="1"/>
          <p:nvPr/>
        </p:nvSpPr>
        <p:spPr>
          <a:xfrm rot="3613228">
            <a:off x="7038544" y="4761348"/>
            <a:ext cx="1168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SITE</a:t>
            </a:r>
            <a:endParaRPr lang="ko-KR" altLang="en-US" sz="1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03" name="이등변 삼각형 102"/>
          <p:cNvSpPr/>
          <p:nvPr/>
        </p:nvSpPr>
        <p:spPr>
          <a:xfrm rot="5592737">
            <a:off x="6623647" y="4443681"/>
            <a:ext cx="781913" cy="1113159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자유형 45"/>
          <p:cNvSpPr/>
          <p:nvPr/>
        </p:nvSpPr>
        <p:spPr>
          <a:xfrm>
            <a:off x="4173511" y="2098623"/>
            <a:ext cx="552138" cy="404734"/>
          </a:xfrm>
          <a:custGeom>
            <a:avLst/>
            <a:gdLst>
              <a:gd name="connsiteX0" fmla="*/ 0 w 509666"/>
              <a:gd name="connsiteY0" fmla="*/ 329784 h 404734"/>
              <a:gd name="connsiteX1" fmla="*/ 224853 w 509666"/>
              <a:gd name="connsiteY1" fmla="*/ 0 h 404734"/>
              <a:gd name="connsiteX2" fmla="*/ 509666 w 509666"/>
              <a:gd name="connsiteY2" fmla="*/ 119921 h 404734"/>
              <a:gd name="connsiteX3" fmla="*/ 374754 w 509666"/>
              <a:gd name="connsiteY3" fmla="*/ 367259 h 404734"/>
              <a:gd name="connsiteX4" fmla="*/ 239843 w 509666"/>
              <a:gd name="connsiteY4" fmla="*/ 404734 h 404734"/>
              <a:gd name="connsiteX5" fmla="*/ 44971 w 509666"/>
              <a:gd name="connsiteY5" fmla="*/ 404734 h 404734"/>
              <a:gd name="connsiteX6" fmla="*/ 0 w 509666"/>
              <a:gd name="connsiteY6" fmla="*/ 329784 h 4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666" h="404734">
                <a:moveTo>
                  <a:pt x="0" y="329784"/>
                </a:moveTo>
                <a:lnTo>
                  <a:pt x="224853" y="0"/>
                </a:lnTo>
                <a:lnTo>
                  <a:pt x="509666" y="119921"/>
                </a:lnTo>
                <a:lnTo>
                  <a:pt x="374754" y="367259"/>
                </a:lnTo>
                <a:lnTo>
                  <a:pt x="239843" y="404734"/>
                </a:lnTo>
                <a:lnTo>
                  <a:pt x="44971" y="404734"/>
                </a:lnTo>
                <a:lnTo>
                  <a:pt x="0" y="3297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4256480" y="1571612"/>
            <a:ext cx="154782" cy="14287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9"/>
          <p:cNvCxnSpPr>
            <a:endCxn id="51" idx="1"/>
          </p:cNvCxnSpPr>
          <p:nvPr/>
        </p:nvCxnSpPr>
        <p:spPr>
          <a:xfrm rot="16200000" flipH="1">
            <a:off x="4517825" y="2504771"/>
            <a:ext cx="522091" cy="348261"/>
          </a:xfrm>
          <a:prstGeom prst="bentConnector2">
            <a:avLst/>
          </a:prstGeom>
          <a:ln w="25400">
            <a:solidFill>
              <a:schemeClr val="accent2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자유형 52"/>
          <p:cNvSpPr/>
          <p:nvPr/>
        </p:nvSpPr>
        <p:spPr>
          <a:xfrm>
            <a:off x="1518378" y="2510853"/>
            <a:ext cx="1096156" cy="929391"/>
          </a:xfrm>
          <a:custGeom>
            <a:avLst/>
            <a:gdLst>
              <a:gd name="connsiteX0" fmla="*/ 29981 w 1011836"/>
              <a:gd name="connsiteY0" fmla="*/ 487181 h 929391"/>
              <a:gd name="connsiteX1" fmla="*/ 29981 w 1011836"/>
              <a:gd name="connsiteY1" fmla="*/ 487181 h 929391"/>
              <a:gd name="connsiteX2" fmla="*/ 209863 w 1011836"/>
              <a:gd name="connsiteY2" fmla="*/ 112427 h 929391"/>
              <a:gd name="connsiteX3" fmla="*/ 352269 w 1011836"/>
              <a:gd name="connsiteY3" fmla="*/ 0 h 929391"/>
              <a:gd name="connsiteX4" fmla="*/ 652072 w 1011836"/>
              <a:gd name="connsiteY4" fmla="*/ 0 h 929391"/>
              <a:gd name="connsiteX5" fmla="*/ 899410 w 1011836"/>
              <a:gd name="connsiteY5" fmla="*/ 22486 h 929391"/>
              <a:gd name="connsiteX6" fmla="*/ 996846 w 1011836"/>
              <a:gd name="connsiteY6" fmla="*/ 149902 h 929391"/>
              <a:gd name="connsiteX7" fmla="*/ 1011836 w 1011836"/>
              <a:gd name="connsiteY7" fmla="*/ 292309 h 929391"/>
              <a:gd name="connsiteX8" fmla="*/ 899410 w 1011836"/>
              <a:gd name="connsiteY8" fmla="*/ 457200 h 929391"/>
              <a:gd name="connsiteX9" fmla="*/ 592112 w 1011836"/>
              <a:gd name="connsiteY9" fmla="*/ 682053 h 929391"/>
              <a:gd name="connsiteX10" fmla="*/ 427220 w 1011836"/>
              <a:gd name="connsiteY10" fmla="*/ 786984 h 929391"/>
              <a:gd name="connsiteX11" fmla="*/ 262328 w 1011836"/>
              <a:gd name="connsiteY11" fmla="*/ 921896 h 929391"/>
              <a:gd name="connsiteX12" fmla="*/ 89941 w 1011836"/>
              <a:gd name="connsiteY12" fmla="*/ 929391 h 929391"/>
              <a:gd name="connsiteX13" fmla="*/ 22486 w 1011836"/>
              <a:gd name="connsiteY13" fmla="*/ 779489 h 929391"/>
              <a:gd name="connsiteX14" fmla="*/ 0 w 1011836"/>
              <a:gd name="connsiteY14" fmla="*/ 599607 h 929391"/>
              <a:gd name="connsiteX15" fmla="*/ 29981 w 1011836"/>
              <a:gd name="connsiteY15" fmla="*/ 487181 h 92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1836" h="929391">
                <a:moveTo>
                  <a:pt x="29981" y="487181"/>
                </a:moveTo>
                <a:lnTo>
                  <a:pt x="29981" y="487181"/>
                </a:lnTo>
                <a:lnTo>
                  <a:pt x="209863" y="112427"/>
                </a:lnTo>
                <a:lnTo>
                  <a:pt x="352269" y="0"/>
                </a:lnTo>
                <a:lnTo>
                  <a:pt x="652072" y="0"/>
                </a:lnTo>
                <a:lnTo>
                  <a:pt x="899410" y="22486"/>
                </a:lnTo>
                <a:lnTo>
                  <a:pt x="996846" y="149902"/>
                </a:lnTo>
                <a:lnTo>
                  <a:pt x="1011836" y="292309"/>
                </a:lnTo>
                <a:lnTo>
                  <a:pt x="899410" y="457200"/>
                </a:lnTo>
                <a:lnTo>
                  <a:pt x="592112" y="682053"/>
                </a:lnTo>
                <a:lnTo>
                  <a:pt x="427220" y="786984"/>
                </a:lnTo>
                <a:lnTo>
                  <a:pt x="262328" y="921896"/>
                </a:lnTo>
                <a:lnTo>
                  <a:pt x="89941" y="929391"/>
                </a:lnTo>
                <a:lnTo>
                  <a:pt x="22486" y="779489"/>
                </a:lnTo>
                <a:lnTo>
                  <a:pt x="0" y="599607"/>
                </a:lnTo>
                <a:lnTo>
                  <a:pt x="29981" y="487181"/>
                </a:lnTo>
                <a:close/>
              </a:path>
            </a:pathLst>
          </a:cu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자유형 69"/>
          <p:cNvSpPr/>
          <p:nvPr/>
        </p:nvSpPr>
        <p:spPr>
          <a:xfrm>
            <a:off x="315431" y="2699309"/>
            <a:ext cx="5729167" cy="3455628"/>
          </a:xfrm>
          <a:custGeom>
            <a:avLst/>
            <a:gdLst>
              <a:gd name="connsiteX0" fmla="*/ 65837 w 3694176"/>
              <a:gd name="connsiteY0" fmla="*/ 2179929 h 3752697"/>
              <a:gd name="connsiteX1" fmla="*/ 716890 w 3694176"/>
              <a:gd name="connsiteY1" fmla="*/ 2955341 h 3752697"/>
              <a:gd name="connsiteX2" fmla="*/ 1953159 w 3694176"/>
              <a:gd name="connsiteY2" fmla="*/ 3496665 h 3752697"/>
              <a:gd name="connsiteX3" fmla="*/ 2904135 w 3694176"/>
              <a:gd name="connsiteY3" fmla="*/ 3752697 h 3752697"/>
              <a:gd name="connsiteX4" fmla="*/ 3350362 w 3694176"/>
              <a:gd name="connsiteY4" fmla="*/ 3372307 h 3752697"/>
              <a:gd name="connsiteX5" fmla="*/ 3430829 w 3694176"/>
              <a:gd name="connsiteY5" fmla="*/ 3094329 h 3752697"/>
              <a:gd name="connsiteX6" fmla="*/ 3686861 w 3694176"/>
              <a:gd name="connsiteY6" fmla="*/ 1382573 h 3752697"/>
              <a:gd name="connsiteX7" fmla="*/ 3694176 w 3694176"/>
              <a:gd name="connsiteY7" fmla="*/ 724205 h 3752697"/>
              <a:gd name="connsiteX8" fmla="*/ 3577133 w 3694176"/>
              <a:gd name="connsiteY8" fmla="*/ 380390 h 3752697"/>
              <a:gd name="connsiteX9" fmla="*/ 2721255 w 3694176"/>
              <a:gd name="connsiteY9" fmla="*/ 182880 h 3752697"/>
              <a:gd name="connsiteX10" fmla="*/ 1960474 w 3694176"/>
              <a:gd name="connsiteY10" fmla="*/ 0 h 3752697"/>
              <a:gd name="connsiteX11" fmla="*/ 1272845 w 3694176"/>
              <a:gd name="connsiteY11" fmla="*/ 292608 h 3752697"/>
              <a:gd name="connsiteX12" fmla="*/ 877824 w 3694176"/>
              <a:gd name="connsiteY12" fmla="*/ 460857 h 3752697"/>
              <a:gd name="connsiteX13" fmla="*/ 124359 w 3694176"/>
              <a:gd name="connsiteY13" fmla="*/ 1367942 h 3752697"/>
              <a:gd name="connsiteX14" fmla="*/ 0 w 3694176"/>
              <a:gd name="connsiteY14" fmla="*/ 2157984 h 3752697"/>
              <a:gd name="connsiteX15" fmla="*/ 95098 w 3694176"/>
              <a:gd name="connsiteY15" fmla="*/ 2253081 h 3752697"/>
              <a:gd name="connsiteX16" fmla="*/ 124359 w 3694176"/>
              <a:gd name="connsiteY16" fmla="*/ 2253081 h 3752697"/>
              <a:gd name="connsiteX17" fmla="*/ 65837 w 3694176"/>
              <a:gd name="connsiteY17" fmla="*/ 2179929 h 375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4176" h="3752697">
                <a:moveTo>
                  <a:pt x="65837" y="2179929"/>
                </a:moveTo>
                <a:lnTo>
                  <a:pt x="716890" y="2955341"/>
                </a:lnTo>
                <a:lnTo>
                  <a:pt x="1953159" y="3496665"/>
                </a:lnTo>
                <a:lnTo>
                  <a:pt x="2904135" y="3752697"/>
                </a:lnTo>
                <a:lnTo>
                  <a:pt x="3350362" y="3372307"/>
                </a:lnTo>
                <a:lnTo>
                  <a:pt x="3430829" y="3094329"/>
                </a:lnTo>
                <a:lnTo>
                  <a:pt x="3686861" y="1382573"/>
                </a:lnTo>
                <a:cubicBezTo>
                  <a:pt x="3689299" y="1163117"/>
                  <a:pt x="3691738" y="943661"/>
                  <a:pt x="3694176" y="724205"/>
                </a:cubicBezTo>
                <a:lnTo>
                  <a:pt x="3577133" y="380390"/>
                </a:lnTo>
                <a:lnTo>
                  <a:pt x="2721255" y="182880"/>
                </a:lnTo>
                <a:lnTo>
                  <a:pt x="1960474" y="0"/>
                </a:lnTo>
                <a:lnTo>
                  <a:pt x="1272845" y="292608"/>
                </a:lnTo>
                <a:lnTo>
                  <a:pt x="877824" y="460857"/>
                </a:lnTo>
                <a:lnTo>
                  <a:pt x="124359" y="1367942"/>
                </a:lnTo>
                <a:lnTo>
                  <a:pt x="0" y="2157984"/>
                </a:lnTo>
                <a:lnTo>
                  <a:pt x="95098" y="2253081"/>
                </a:lnTo>
                <a:lnTo>
                  <a:pt x="124359" y="2253081"/>
                </a:lnTo>
                <a:lnTo>
                  <a:pt x="65837" y="2179929"/>
                </a:lnTo>
                <a:close/>
              </a:path>
            </a:pathLst>
          </a:custGeom>
          <a:solidFill>
            <a:schemeClr val="bg1">
              <a:lumMod val="75000"/>
              <a:alpha val="43000"/>
            </a:schemeClr>
          </a:solidFill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4842053" y="1814171"/>
            <a:ext cx="1418539" cy="972921"/>
          </a:xfrm>
          <a:custGeom>
            <a:avLst/>
            <a:gdLst>
              <a:gd name="connsiteX0" fmla="*/ 0 w 1309421"/>
              <a:gd name="connsiteY0" fmla="*/ 841248 h 972921"/>
              <a:gd name="connsiteX1" fmla="*/ 336499 w 1309421"/>
              <a:gd name="connsiteY1" fmla="*/ 65836 h 972921"/>
              <a:gd name="connsiteX2" fmla="*/ 548640 w 1309421"/>
              <a:gd name="connsiteY2" fmla="*/ 0 h 972921"/>
              <a:gd name="connsiteX3" fmla="*/ 848563 w 1309421"/>
              <a:gd name="connsiteY3" fmla="*/ 36576 h 972921"/>
              <a:gd name="connsiteX4" fmla="*/ 1082650 w 1309421"/>
              <a:gd name="connsiteY4" fmla="*/ 182880 h 972921"/>
              <a:gd name="connsiteX5" fmla="*/ 1302106 w 1309421"/>
              <a:gd name="connsiteY5" fmla="*/ 285292 h 972921"/>
              <a:gd name="connsiteX6" fmla="*/ 1309421 w 1309421"/>
              <a:gd name="connsiteY6" fmla="*/ 497433 h 972921"/>
              <a:gd name="connsiteX7" fmla="*/ 1258215 w 1309421"/>
              <a:gd name="connsiteY7" fmla="*/ 555955 h 972921"/>
              <a:gd name="connsiteX8" fmla="*/ 1141171 w 1309421"/>
              <a:gd name="connsiteY8" fmla="*/ 731520 h 972921"/>
              <a:gd name="connsiteX9" fmla="*/ 1046074 w 1309421"/>
              <a:gd name="connsiteY9" fmla="*/ 841248 h 972921"/>
              <a:gd name="connsiteX10" fmla="*/ 833933 w 1309421"/>
              <a:gd name="connsiteY10" fmla="*/ 885139 h 972921"/>
              <a:gd name="connsiteX11" fmla="*/ 570586 w 1309421"/>
              <a:gd name="connsiteY11" fmla="*/ 907084 h 972921"/>
              <a:gd name="connsiteX12" fmla="*/ 446227 w 1309421"/>
              <a:gd name="connsiteY12" fmla="*/ 950976 h 972921"/>
              <a:gd name="connsiteX13" fmla="*/ 343815 w 1309421"/>
              <a:gd name="connsiteY13" fmla="*/ 965606 h 972921"/>
              <a:gd name="connsiteX14" fmla="*/ 277978 w 1309421"/>
              <a:gd name="connsiteY14" fmla="*/ 972921 h 972921"/>
              <a:gd name="connsiteX15" fmla="*/ 138989 w 1309421"/>
              <a:gd name="connsiteY15" fmla="*/ 965606 h 972921"/>
              <a:gd name="connsiteX16" fmla="*/ 58522 w 1309421"/>
              <a:gd name="connsiteY16" fmla="*/ 943660 h 972921"/>
              <a:gd name="connsiteX17" fmla="*/ 0 w 1309421"/>
              <a:gd name="connsiteY17" fmla="*/ 841248 h 97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9421" h="972921">
                <a:moveTo>
                  <a:pt x="0" y="841248"/>
                </a:moveTo>
                <a:lnTo>
                  <a:pt x="336499" y="65836"/>
                </a:lnTo>
                <a:lnTo>
                  <a:pt x="548640" y="0"/>
                </a:lnTo>
                <a:lnTo>
                  <a:pt x="848563" y="36576"/>
                </a:lnTo>
                <a:lnTo>
                  <a:pt x="1082650" y="182880"/>
                </a:lnTo>
                <a:lnTo>
                  <a:pt x="1302106" y="285292"/>
                </a:lnTo>
                <a:lnTo>
                  <a:pt x="1309421" y="497433"/>
                </a:lnTo>
                <a:lnTo>
                  <a:pt x="1258215" y="555955"/>
                </a:lnTo>
                <a:lnTo>
                  <a:pt x="1141171" y="731520"/>
                </a:lnTo>
                <a:lnTo>
                  <a:pt x="1046074" y="841248"/>
                </a:lnTo>
                <a:lnTo>
                  <a:pt x="833933" y="885139"/>
                </a:lnTo>
                <a:lnTo>
                  <a:pt x="570586" y="907084"/>
                </a:lnTo>
                <a:lnTo>
                  <a:pt x="446227" y="950976"/>
                </a:lnTo>
                <a:lnTo>
                  <a:pt x="343815" y="965606"/>
                </a:lnTo>
                <a:lnTo>
                  <a:pt x="277978" y="972921"/>
                </a:lnTo>
                <a:lnTo>
                  <a:pt x="138989" y="965606"/>
                </a:lnTo>
                <a:lnTo>
                  <a:pt x="58522" y="943660"/>
                </a:lnTo>
                <a:lnTo>
                  <a:pt x="0" y="841248"/>
                </a:lnTo>
                <a:close/>
              </a:path>
            </a:pathLst>
          </a:custGeom>
          <a:solidFill>
            <a:srgbClr val="00B0F0">
              <a:alpha val="31000"/>
            </a:srgbClr>
          </a:solidFill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53001" y="2143116"/>
            <a:ext cx="132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지식산업센터</a:t>
            </a:r>
            <a:br>
              <a: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</a:br>
            <a:endParaRPr lang="ko-KR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12" name="타원 111"/>
          <p:cNvSpPr/>
          <p:nvPr/>
        </p:nvSpPr>
        <p:spPr>
          <a:xfrm>
            <a:off x="5343044" y="4643445"/>
            <a:ext cx="1789029" cy="1511492"/>
          </a:xfrm>
          <a:prstGeom prst="ellipse">
            <a:avLst/>
          </a:prstGeom>
          <a:noFill/>
          <a:ln w="120650">
            <a:solidFill>
              <a:srgbClr val="FF000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2512478" y="4078469"/>
            <a:ext cx="259530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동녘M" pitchFamily="18" charset="-127"/>
                <a:ea typeface="HY동녘M" pitchFamily="18" charset="-127"/>
              </a:rPr>
              <a:t>복 합 </a:t>
            </a:r>
            <a:r>
              <a:rPr lang="ko-KR" altLang="en-US" sz="2400" dirty="0" err="1">
                <a:latin typeface="HY동녘M" pitchFamily="18" charset="-127"/>
                <a:ea typeface="HY동녘M" pitchFamily="18" charset="-127"/>
              </a:rPr>
              <a:t>특</a:t>
            </a:r>
            <a:r>
              <a:rPr lang="ko-KR" altLang="en-US" sz="2400" dirty="0">
                <a:latin typeface="HY동녘M" pitchFamily="18" charset="-127"/>
                <a:ea typeface="HY동녘M" pitchFamily="18" charset="-127"/>
              </a:rPr>
              <a:t> 화 단 지</a:t>
            </a:r>
            <a:endParaRPr lang="en-US" altLang="ko-KR" sz="2400" dirty="0"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en-US" altLang="ko-KR" sz="1200" dirty="0"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1200" dirty="0">
                <a:latin typeface="HY동녘M" pitchFamily="18" charset="-127"/>
                <a:ea typeface="HY동녘M" pitchFamily="18" charset="-127"/>
              </a:rPr>
              <a:t>수소산업연구 </a:t>
            </a:r>
            <a:r>
              <a:rPr lang="en-US" altLang="ko-KR" sz="1200" dirty="0">
                <a:latin typeface="HY동녘M" pitchFamily="18" charset="-127"/>
                <a:ea typeface="HY동녘M" pitchFamily="18" charset="-127"/>
              </a:rPr>
              <a:t>R&amp;D</a:t>
            </a:r>
            <a:r>
              <a:rPr lang="en-US" altLang="ko-KR" sz="1050" dirty="0">
                <a:latin typeface="HY동녘M" pitchFamily="18" charset="-127"/>
                <a:ea typeface="HY동녘M" pitchFamily="18" charset="-127"/>
              </a:rPr>
              <a:t>)</a:t>
            </a:r>
          </a:p>
          <a:p>
            <a:pPr algn="ctr"/>
            <a:r>
              <a:rPr lang="en-US" altLang="ko-KR" sz="1050" dirty="0">
                <a:latin typeface="HY동녘M" pitchFamily="18" charset="-127"/>
                <a:ea typeface="HY동녘M" pitchFamily="18" charset="-127"/>
              </a:rPr>
              <a:t>*</a:t>
            </a:r>
            <a:r>
              <a:rPr lang="ko-KR" altLang="en-US" sz="1050" dirty="0">
                <a:latin typeface="HY동녘M" pitchFamily="18" charset="-127"/>
                <a:ea typeface="HY동녘M" pitchFamily="18" charset="-127"/>
              </a:rPr>
              <a:t>수소연료전지연구개발</a:t>
            </a:r>
            <a:endParaRPr lang="en-US" altLang="ko-KR" sz="1050" dirty="0"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en-US" altLang="ko-KR" sz="1050" dirty="0">
                <a:latin typeface="HY동녘M" pitchFamily="18" charset="-127"/>
                <a:ea typeface="HY동녘M" pitchFamily="18" charset="-127"/>
              </a:rPr>
              <a:t>*</a:t>
            </a:r>
            <a:r>
              <a:rPr lang="ko-KR" altLang="en-US" sz="1050" dirty="0" err="1">
                <a:latin typeface="HY동녘M" pitchFamily="18" charset="-127"/>
                <a:ea typeface="HY동녘M" pitchFamily="18" charset="-127"/>
              </a:rPr>
              <a:t>생산및</a:t>
            </a:r>
            <a:r>
              <a:rPr lang="ko-KR" altLang="en-US" sz="1050" dirty="0">
                <a:latin typeface="HY동녘M" pitchFamily="18" charset="-127"/>
                <a:ea typeface="HY동녘M" pitchFamily="18" charset="-127"/>
              </a:rPr>
              <a:t> 비즈니스 </a:t>
            </a:r>
            <a:r>
              <a:rPr lang="ko-KR" altLang="en-US" sz="1050" dirty="0" err="1">
                <a:latin typeface="HY동녘M" pitchFamily="18" charset="-127"/>
                <a:ea typeface="HY동녘M" pitchFamily="18" charset="-127"/>
              </a:rPr>
              <a:t>밸리</a:t>
            </a: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53000" y="2786059"/>
            <a:ext cx="139304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 비즈니스호텔 예정지</a:t>
            </a:r>
            <a:br>
              <a:rPr lang="en-US" altLang="ko-KR" sz="700" dirty="0">
                <a:latin typeface="HY수평선M" pitchFamily="18" charset="-127"/>
                <a:ea typeface="HY수평선M" pitchFamily="18" charset="-127"/>
              </a:rPr>
            </a:b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700" dirty="0">
                <a:latin typeface="HY수평선M" pitchFamily="18" charset="-127"/>
                <a:ea typeface="HY수평선M" pitchFamily="18" charset="-127"/>
              </a:rPr>
              <a:t>분양예정</a:t>
            </a:r>
            <a:r>
              <a:rPr lang="en-US" altLang="ko-KR" sz="700" dirty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700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497" y="3714753"/>
            <a:ext cx="902891" cy="19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TextBox 71"/>
          <p:cNvSpPr txBox="1"/>
          <p:nvPr/>
        </p:nvSpPr>
        <p:spPr>
          <a:xfrm>
            <a:off x="1393007" y="2786058"/>
            <a:ext cx="13237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Y수평선M" pitchFamily="18" charset="-127"/>
                <a:ea typeface="HY수평선M" pitchFamily="18" charset="-127"/>
              </a:rPr>
              <a:t>울산사이언스빌리지</a:t>
            </a:r>
            <a:endParaRPr lang="ko-KR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2050" name="Picture 2" descr="C:\Users\home\Desktop\2020-06-16 12;00;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62" y="4797152"/>
            <a:ext cx="1272918" cy="131077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0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/>
          <p:cNvGrpSpPr/>
          <p:nvPr/>
        </p:nvGrpSpPr>
        <p:grpSpPr>
          <a:xfrm>
            <a:off x="307975" y="558334"/>
            <a:ext cx="4388562" cy="576000"/>
            <a:chOff x="307975" y="558334"/>
            <a:chExt cx="4388562" cy="576000"/>
          </a:xfrm>
        </p:grpSpPr>
        <p:sp>
          <p:nvSpPr>
            <p:cNvPr id="22" name="TextBox 21"/>
            <p:cNvSpPr txBox="1"/>
            <p:nvPr/>
          </p:nvSpPr>
          <p:spPr>
            <a:xfrm>
              <a:off x="398566" y="584724"/>
              <a:ext cx="42979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b="1" dirty="0"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1.  </a:t>
              </a:r>
              <a:r>
                <a:rPr lang="ko-KR" altLang="en-US" sz="2800" b="1" dirty="0" err="1">
                  <a:solidFill>
                    <a:srgbClr val="FFFF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복합특화단지</a:t>
              </a:r>
              <a:r>
                <a:rPr lang="ko-KR" altLang="en-US" sz="2800" b="1" dirty="0">
                  <a:solidFill>
                    <a:srgbClr val="FFFF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개발 계획</a:t>
              </a:r>
            </a:p>
          </p:txBody>
        </p:sp>
        <p:sp>
          <p:nvSpPr>
            <p:cNvPr id="36" name="타원 35"/>
            <p:cNvSpPr/>
            <p:nvPr/>
          </p:nvSpPr>
          <p:spPr>
            <a:xfrm>
              <a:off x="307975" y="558334"/>
              <a:ext cx="576000" cy="5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defRPr/>
              </a:pPr>
              <a:r>
                <a:rPr lang="ko-KR" altLang="en-US" sz="2400" dirty="0">
                  <a:solidFill>
                    <a:srgbClr val="0E273B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●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DF25A38D-7C72-40F8-98DC-61A5F711F4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975" y="2504491"/>
            <a:ext cx="4473316" cy="3290468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EC678BF5-90BB-4384-8941-1B172DE82812}"/>
              </a:ext>
            </a:extLst>
          </p:cNvPr>
          <p:cNvSpPr/>
          <p:nvPr/>
        </p:nvSpPr>
        <p:spPr>
          <a:xfrm>
            <a:off x="4953000" y="2509313"/>
            <a:ext cx="45719" cy="288645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224AEB-09E8-4484-97D5-A1D893C7DCBB}"/>
              </a:ext>
            </a:extLst>
          </p:cNvPr>
          <p:cNvSpPr txBox="1"/>
          <p:nvPr/>
        </p:nvSpPr>
        <p:spPr>
          <a:xfrm>
            <a:off x="5000069" y="2561417"/>
            <a:ext cx="4533613" cy="2758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사업명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울산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KTX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역세권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복합특호단지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개발사업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   치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울주군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삼남면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신화리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일원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면   적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153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만㎡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(46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만평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사업비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8,364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억원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사업기간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’19 ~ ’25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(7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년간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시행자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공공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SPC 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울산도시공사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울주군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한화도시개발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사업방식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도시개발 사업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산업단지 중복지정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30%)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개발컨셉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고품격 첨단산업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연구시설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상업 및 정주기능의 특화단지 조성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유치업종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R&amp;D,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미래자동차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BT,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에너지 등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29098C-3483-469B-A3E8-2B5FE81A5840}"/>
              </a:ext>
            </a:extLst>
          </p:cNvPr>
          <p:cNvSpPr txBox="1"/>
          <p:nvPr/>
        </p:nvSpPr>
        <p:spPr>
          <a:xfrm>
            <a:off x="307975" y="1462235"/>
            <a:ext cx="9397999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제 </a:t>
            </a:r>
            <a:r>
              <a:rPr kumimoji="0" lang="en-US" altLang="ko-KR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5</a:t>
            </a:r>
            <a:r>
              <a:rPr kumimoji="0" lang="ko-KR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차 국토종합계획 </a:t>
            </a:r>
            <a:r>
              <a:rPr kumimoji="0" lang="en-US" altLang="ko-KR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(’20~’40)</a:t>
            </a:r>
            <a:r>
              <a:rPr kumimoji="0" lang="ko-KR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에 따른 </a:t>
            </a:r>
            <a:r>
              <a:rPr kumimoji="0" lang="en-US" altLang="ko-KR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2</a:t>
            </a:r>
            <a:r>
              <a:rPr kumimoji="0" lang="ko-KR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도심 체계 언양 중심 도심개발</a:t>
            </a:r>
            <a:endParaRPr kumimoji="0" lang="en-US" altLang="ko-KR" sz="2000" b="0" i="0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옥션고딕 B" panose="02000000000000000000" pitchFamily="2" charset="-127"/>
              <a:ea typeface="옥션고딕 B" panose="02000000000000000000" pitchFamily="2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K</a:t>
            </a:r>
            <a:r>
              <a:rPr lang="en-US" altLang="ko-KR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TX</a:t>
            </a:r>
            <a:r>
              <a:rPr lang="ko-KR" altLang="en-US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울산역세권 산업</a:t>
            </a:r>
            <a:r>
              <a:rPr lang="en-US" altLang="ko-KR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, </a:t>
            </a:r>
            <a:r>
              <a:rPr lang="ko-KR" altLang="en-US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연구</a:t>
            </a:r>
            <a:r>
              <a:rPr lang="en-US" altLang="ko-KR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, </a:t>
            </a:r>
            <a:r>
              <a:rPr lang="ko-KR" altLang="en-US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교육</a:t>
            </a:r>
            <a:r>
              <a:rPr lang="en-US" altLang="ko-KR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, </a:t>
            </a:r>
            <a:r>
              <a:rPr lang="ko-KR" altLang="en-US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주거</a:t>
            </a:r>
            <a:r>
              <a:rPr lang="en-US" altLang="ko-KR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, </a:t>
            </a:r>
            <a:r>
              <a:rPr lang="ko-KR" altLang="en-US" sz="2000" dirty="0" err="1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지업지원기능</a:t>
            </a:r>
            <a:r>
              <a:rPr lang="ko-KR" altLang="en-US" sz="20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옥션고딕 B" panose="02000000000000000000" pitchFamily="2" charset="-127"/>
                <a:ea typeface="옥션고딕 B" panose="02000000000000000000" pitchFamily="2" charset="-127"/>
              </a:rPr>
              <a:t> 보강 자족신도시</a:t>
            </a:r>
            <a:endParaRPr kumimoji="0" lang="en-US" altLang="ko-KR" sz="2400" b="0" i="0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옥션고딕 B" panose="02000000000000000000" pitchFamily="2" charset="-127"/>
              <a:ea typeface="옥션고딕 B" panose="02000000000000000000" pitchFamily="2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1B4851-513A-42E7-BCDE-483CE6FCD1A2}"/>
              </a:ext>
            </a:extLst>
          </p:cNvPr>
          <p:cNvSpPr txBox="1"/>
          <p:nvPr/>
        </p:nvSpPr>
        <p:spPr>
          <a:xfrm>
            <a:off x="4953000" y="5350332"/>
            <a:ext cx="467995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KTX</a:t>
            </a:r>
            <a:r>
              <a:rPr kumimoji="0" lang="ko-KR" altLang="en-US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울산역 자유경제구역 </a:t>
            </a:r>
            <a:r>
              <a:rPr kumimoji="0" lang="en-US" altLang="ko-KR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R&amp;D </a:t>
            </a:r>
            <a:r>
              <a:rPr kumimoji="0" lang="ko-KR" altLang="en-US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옥션고딕 B" panose="02000000000000000000" pitchFamily="2" charset="-127"/>
                <a:ea typeface="옥션고딕 B" panose="02000000000000000000" pitchFamily="2" charset="-127"/>
                <a:cs typeface="+mn-cs"/>
              </a:rPr>
              <a:t>지구</a:t>
            </a:r>
            <a:endParaRPr kumimoji="0" lang="en-US" altLang="ko-KR" b="0" i="0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옥션고딕 B" panose="02000000000000000000" pitchFamily="2" charset="-127"/>
              <a:ea typeface="옥션고딕 B" panose="020000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3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2143116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/>
              <a:t>금아드림스퀘어</a:t>
            </a:r>
            <a:endParaRPr lang="ko-KR" alt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785926"/>
            <a:ext cx="1393041" cy="2308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/>
              <a:t>디아채시티</a:t>
            </a:r>
            <a:endParaRPr lang="ko-KR" alt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8203394" y="3714752"/>
            <a:ext cx="1702606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/>
              <a:t>태왕아너스퍼스티안</a:t>
            </a:r>
            <a:endParaRPr lang="ko-KR" alt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000372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/>
              <a:t>골드테라스타워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571744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900" dirty="0"/>
              <a:t>KTX</a:t>
            </a:r>
            <a:r>
              <a:rPr lang="ko-KR" altLang="en-US" sz="900" dirty="0"/>
              <a:t>센트로</a:t>
            </a:r>
            <a:r>
              <a:rPr lang="en-US" altLang="ko-KR" sz="900" dirty="0"/>
              <a:t>2</a:t>
            </a:r>
            <a:endParaRPr lang="ko-KR" alt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8280820" y="1928802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/>
              <a:t>센트럴</a:t>
            </a:r>
            <a:r>
              <a:rPr lang="en-US" altLang="ko-KR" sz="900" dirty="0"/>
              <a:t>K</a:t>
            </a:r>
            <a:endParaRPr lang="ko-KR" altLang="en-US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8280820" y="2428868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/>
              <a:t>센트로스테이션</a:t>
            </a:r>
            <a:endParaRPr lang="ko-KR" alt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2631265" y="428604"/>
            <a:ext cx="1393041" cy="230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b="1"/>
              <a:t>롯데복합환승센터</a:t>
            </a:r>
            <a:endParaRPr lang="ko-KR" altLang="en-US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2391" y="527526"/>
            <a:ext cx="1393041" cy="2308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/>
              <a:t>KTX</a:t>
            </a:r>
            <a:r>
              <a:rPr lang="ko-KR" altLang="en-US" sz="900" b="1" dirty="0"/>
              <a:t>역</a:t>
            </a:r>
          </a:p>
        </p:txBody>
      </p:sp>
      <p:sp>
        <p:nvSpPr>
          <p:cNvPr id="24" name="타원 23"/>
          <p:cNvSpPr/>
          <p:nvPr/>
        </p:nvSpPr>
        <p:spPr>
          <a:xfrm>
            <a:off x="2089527" y="2143116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/>
          <p:cNvCxnSpPr>
            <a:stCxn id="16" idx="3"/>
          </p:cNvCxnSpPr>
          <p:nvPr/>
        </p:nvCxnSpPr>
        <p:spPr>
          <a:xfrm>
            <a:off x="1393041" y="1901342"/>
            <a:ext cx="2399092" cy="24177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타원 27"/>
          <p:cNvSpPr/>
          <p:nvPr/>
        </p:nvSpPr>
        <p:spPr>
          <a:xfrm>
            <a:off x="3714742" y="2143116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화살표 연결선 28"/>
          <p:cNvCxnSpPr>
            <a:endCxn id="24" idx="1"/>
          </p:cNvCxnSpPr>
          <p:nvPr/>
        </p:nvCxnSpPr>
        <p:spPr>
          <a:xfrm flipV="1">
            <a:off x="1393006" y="2164036"/>
            <a:ext cx="719188" cy="5051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타원 34"/>
          <p:cNvSpPr/>
          <p:nvPr/>
        </p:nvSpPr>
        <p:spPr>
          <a:xfrm>
            <a:off x="3173003" y="2285992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/>
          <p:cNvCxnSpPr>
            <a:stCxn id="19" idx="3"/>
            <a:endCxn id="35" idx="2"/>
          </p:cNvCxnSpPr>
          <p:nvPr/>
        </p:nvCxnSpPr>
        <p:spPr>
          <a:xfrm flipV="1">
            <a:off x="1393041" y="2357418"/>
            <a:ext cx="1779962" cy="32974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타원 39"/>
          <p:cNvSpPr/>
          <p:nvPr/>
        </p:nvSpPr>
        <p:spPr>
          <a:xfrm>
            <a:off x="5339956" y="2571744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1" name="직선 화살표 연결선 40"/>
          <p:cNvCxnSpPr>
            <a:stCxn id="18" idx="3"/>
            <a:endCxn id="40" idx="2"/>
          </p:cNvCxnSpPr>
          <p:nvPr/>
        </p:nvCxnSpPr>
        <p:spPr>
          <a:xfrm flipV="1">
            <a:off x="1393041" y="2643170"/>
            <a:ext cx="3946915" cy="47261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타원 43"/>
          <p:cNvSpPr/>
          <p:nvPr/>
        </p:nvSpPr>
        <p:spPr>
          <a:xfrm>
            <a:off x="6655606" y="3286148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5" name="직선 화살표 연결선 44"/>
          <p:cNvCxnSpPr>
            <a:stCxn id="17" idx="1"/>
            <a:endCxn id="44" idx="6"/>
          </p:cNvCxnSpPr>
          <p:nvPr/>
        </p:nvCxnSpPr>
        <p:spPr>
          <a:xfrm rot="10800000">
            <a:off x="6810388" y="3357574"/>
            <a:ext cx="1393006" cy="47259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타원 47"/>
          <p:cNvSpPr/>
          <p:nvPr/>
        </p:nvSpPr>
        <p:spPr>
          <a:xfrm>
            <a:off x="4798218" y="1857364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stCxn id="20" idx="1"/>
            <a:endCxn id="48" idx="6"/>
          </p:cNvCxnSpPr>
          <p:nvPr/>
        </p:nvCxnSpPr>
        <p:spPr>
          <a:xfrm rot="10800000">
            <a:off x="4953000" y="1928790"/>
            <a:ext cx="3327820" cy="1154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51"/>
          <p:cNvSpPr/>
          <p:nvPr/>
        </p:nvSpPr>
        <p:spPr>
          <a:xfrm>
            <a:off x="4488653" y="2143116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화살표 연결선 52"/>
          <p:cNvCxnSpPr>
            <a:stCxn id="21" idx="1"/>
          </p:cNvCxnSpPr>
          <p:nvPr/>
        </p:nvCxnSpPr>
        <p:spPr>
          <a:xfrm rot="10800000">
            <a:off x="4643435" y="2214554"/>
            <a:ext cx="3637385" cy="32973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173003" y="4357694"/>
            <a:ext cx="116086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/>
              <a:t>금아드림팰리스</a:t>
            </a:r>
            <a:endParaRPr lang="en-US" altLang="ko-KR" sz="900" b="1" dirty="0"/>
          </a:p>
          <a:p>
            <a:pPr algn="ctr"/>
            <a:r>
              <a:rPr lang="en-US" altLang="ko-KR" sz="900" b="1" dirty="0"/>
              <a:t>684</a:t>
            </a:r>
            <a:r>
              <a:rPr lang="ko-KR" altLang="en-US" sz="900" b="1" dirty="0"/>
              <a:t>세대</a:t>
            </a:r>
          </a:p>
        </p:txBody>
      </p:sp>
      <p:sp>
        <p:nvSpPr>
          <p:cNvPr id="59" name="타원 58"/>
          <p:cNvSpPr/>
          <p:nvPr/>
        </p:nvSpPr>
        <p:spPr>
          <a:xfrm>
            <a:off x="3559959" y="4143380"/>
            <a:ext cx="154782" cy="14285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3704862" y="2132856"/>
            <a:ext cx="154782" cy="14285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5726912" y="4572009"/>
            <a:ext cx="170260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당 </a:t>
            </a:r>
            <a:r>
              <a:rPr lang="ko-KR" altLang="en-US" sz="1200" b="1" dirty="0" err="1"/>
              <a:t>사업지</a:t>
            </a:r>
            <a:endParaRPr lang="en-US" altLang="ko-KR" sz="1200" b="1" dirty="0"/>
          </a:p>
          <a:p>
            <a:pPr algn="ctr"/>
            <a:r>
              <a:rPr lang="ko-KR" altLang="en-US" sz="1200" b="1" dirty="0"/>
              <a:t>홍보관</a:t>
            </a:r>
            <a:endParaRPr lang="en-US" altLang="ko-KR" sz="1200" b="1" dirty="0"/>
          </a:p>
        </p:txBody>
      </p:sp>
      <p:cxnSp>
        <p:nvCxnSpPr>
          <p:cNvPr id="65" name="직선 화살표 연결선 64"/>
          <p:cNvCxnSpPr/>
          <p:nvPr/>
        </p:nvCxnSpPr>
        <p:spPr>
          <a:xfrm flipH="1" flipV="1">
            <a:off x="3869524" y="2313476"/>
            <a:ext cx="1857388" cy="2228884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자유형 69"/>
          <p:cNvSpPr/>
          <p:nvPr/>
        </p:nvSpPr>
        <p:spPr>
          <a:xfrm>
            <a:off x="3249169" y="1177747"/>
            <a:ext cx="2171395" cy="2962656"/>
          </a:xfrm>
          <a:custGeom>
            <a:avLst/>
            <a:gdLst>
              <a:gd name="connsiteX0" fmla="*/ 0 w 2004365"/>
              <a:gd name="connsiteY0" fmla="*/ 36576 h 2962656"/>
              <a:gd name="connsiteX1" fmla="*/ 1938528 w 2004365"/>
              <a:gd name="connsiteY1" fmla="*/ 2962656 h 2962656"/>
              <a:gd name="connsiteX2" fmla="*/ 2004365 w 2004365"/>
              <a:gd name="connsiteY2" fmla="*/ 2926080 h 2962656"/>
              <a:gd name="connsiteX3" fmla="*/ 73152 w 2004365"/>
              <a:gd name="connsiteY3" fmla="*/ 0 h 2962656"/>
              <a:gd name="connsiteX4" fmla="*/ 0 w 2004365"/>
              <a:gd name="connsiteY4" fmla="*/ 36576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365" h="2962656">
                <a:moveTo>
                  <a:pt x="0" y="36576"/>
                </a:moveTo>
                <a:lnTo>
                  <a:pt x="1938528" y="2962656"/>
                </a:lnTo>
                <a:lnTo>
                  <a:pt x="2004365" y="2926080"/>
                </a:lnTo>
                <a:lnTo>
                  <a:pt x="73152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00B0F0">
              <a:alpha val="5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4488653" y="785794"/>
            <a:ext cx="1393041" cy="2308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b="1"/>
              <a:t>스카이</a:t>
            </a:r>
            <a:r>
              <a:rPr lang="ko-KR" altLang="en-US" sz="900" b="1" dirty="0"/>
              <a:t> 워크</a:t>
            </a:r>
          </a:p>
        </p:txBody>
      </p:sp>
      <p:cxnSp>
        <p:nvCxnSpPr>
          <p:cNvPr id="72" name="직선 화살표 연결선 71"/>
          <p:cNvCxnSpPr/>
          <p:nvPr/>
        </p:nvCxnSpPr>
        <p:spPr>
          <a:xfrm rot="10800000" flipV="1">
            <a:off x="3869524" y="1071546"/>
            <a:ext cx="1238259" cy="857256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185174" y="3259724"/>
            <a:ext cx="108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수변공원</a:t>
            </a:r>
            <a:endParaRPr lang="ko-KR" altLang="en-US" sz="1400" b="1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타원 80"/>
          <p:cNvSpPr/>
          <p:nvPr/>
        </p:nvSpPr>
        <p:spPr>
          <a:xfrm>
            <a:off x="4875609" y="2714620"/>
            <a:ext cx="154782" cy="1428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TextBox 81"/>
          <p:cNvSpPr txBox="1"/>
          <p:nvPr/>
        </p:nvSpPr>
        <p:spPr>
          <a:xfrm>
            <a:off x="6578214" y="1142985"/>
            <a:ext cx="1160868" cy="5078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KCC</a:t>
            </a:r>
            <a:r>
              <a:rPr lang="ko-KR" altLang="en-US" sz="9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부지</a:t>
            </a:r>
            <a:endParaRPr lang="en-US" altLang="ko-KR" sz="90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en-US" altLang="ko-KR" sz="90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9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2,500</a:t>
            </a:r>
            <a:r>
              <a:rPr lang="ko-KR" altLang="en-US" sz="9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세대 예정</a:t>
            </a:r>
          </a:p>
        </p:txBody>
      </p:sp>
      <p:sp>
        <p:nvSpPr>
          <p:cNvPr id="83" name="타원 82"/>
          <p:cNvSpPr/>
          <p:nvPr/>
        </p:nvSpPr>
        <p:spPr>
          <a:xfrm>
            <a:off x="4256480" y="2786058"/>
            <a:ext cx="154782" cy="1428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0" y="3429000"/>
            <a:ext cx="13930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/>
              <a:t>위너스</a:t>
            </a:r>
            <a:r>
              <a:rPr lang="ko-KR" altLang="en-US" sz="900" dirty="0"/>
              <a:t> </a:t>
            </a:r>
            <a:r>
              <a:rPr lang="ko-KR" altLang="en-US" sz="900" dirty="0" err="1"/>
              <a:t>프라자</a:t>
            </a:r>
            <a:endParaRPr lang="ko-KR" altLang="en-US" sz="900" dirty="0"/>
          </a:p>
        </p:txBody>
      </p:sp>
      <p:cxnSp>
        <p:nvCxnSpPr>
          <p:cNvPr id="85" name="직선 화살표 연결선 84"/>
          <p:cNvCxnSpPr>
            <a:endCxn id="83" idx="2"/>
          </p:cNvCxnSpPr>
          <p:nvPr/>
        </p:nvCxnSpPr>
        <p:spPr>
          <a:xfrm flipV="1">
            <a:off x="1393006" y="2857484"/>
            <a:ext cx="2863473" cy="6869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06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67027"/>
              </p:ext>
            </p:extLst>
          </p:nvPr>
        </p:nvGraphicFramePr>
        <p:xfrm>
          <a:off x="307975" y="1773238"/>
          <a:ext cx="4330700" cy="3983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6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 err="1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대지위치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KTX</a:t>
                      </a:r>
                      <a:r>
                        <a:rPr lang="ko-KR" altLang="en-US" sz="1300" b="1" dirty="0" err="1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울산역세권지구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Ca2-1-1</a:t>
                      </a: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  (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울주군 </a:t>
                      </a:r>
                      <a:r>
                        <a:rPr lang="ko-KR" altLang="en-US" sz="1300" b="1" dirty="0" err="1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삼남면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300" b="1" dirty="0" err="1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신화리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1605-3)</a:t>
                      </a:r>
                      <a:endParaRPr lang="ko-KR" altLang="en-US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대지면적</a:t>
                      </a: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1,225.70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㎡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(370.77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평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연면적</a:t>
                      </a: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13,129.38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㎡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(3,971.62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평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28313"/>
                  </a:ext>
                </a:extLst>
              </a:tr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 err="1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건축규모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지하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 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~ 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지상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12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</a:t>
                      </a:r>
                      <a:endParaRPr lang="en-US" altLang="ko-KR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- 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상업시설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 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지상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~ 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지상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4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</a:t>
                      </a:r>
                      <a:endParaRPr lang="en-US" altLang="ko-KR" sz="1300" b="1" baseline="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- </a:t>
                      </a: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오피스텔 </a:t>
                      </a:r>
                      <a:r>
                        <a:rPr lang="en-US" altLang="ko-KR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 </a:t>
                      </a: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지상 </a:t>
                      </a:r>
                      <a:r>
                        <a:rPr lang="en-US" altLang="ko-KR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 </a:t>
                      </a:r>
                      <a:r>
                        <a:rPr lang="en-US" altLang="ko-KR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~ </a:t>
                      </a: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지상 </a:t>
                      </a:r>
                      <a:r>
                        <a:rPr lang="en-US" altLang="ko-KR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12</a:t>
                      </a:r>
                      <a:r>
                        <a:rPr lang="ko-KR" altLang="en-US" sz="1300" b="1" baseline="0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층 </a:t>
                      </a:r>
                      <a:endParaRPr lang="ko-KR" altLang="en-US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 err="1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분양타입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오피스텔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175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</a:t>
                      </a:r>
                      <a:endParaRPr lang="en-US" altLang="ko-KR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marL="180975" marR="0" indent="-1809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3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22A, 21B, 24C, 19D, 18E, 34F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43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300" b="1" dirty="0">
                          <a:solidFill>
                            <a:schemeClr val="bg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용도</a:t>
                      </a:r>
                    </a:p>
                  </a:txBody>
                  <a:tcPr marL="108000" marR="108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근린생활시설 및 업무시설 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오피스텔</a:t>
                      </a:r>
                      <a:r>
                        <a:rPr lang="en-US" altLang="ko-KR" sz="1300" b="1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3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180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7" name="그룹 36"/>
          <p:cNvGrpSpPr/>
          <p:nvPr/>
        </p:nvGrpSpPr>
        <p:grpSpPr>
          <a:xfrm>
            <a:off x="384171" y="558138"/>
            <a:ext cx="2460150" cy="576000"/>
            <a:chOff x="307975" y="558334"/>
            <a:chExt cx="2460150" cy="576000"/>
          </a:xfrm>
        </p:grpSpPr>
        <p:sp>
          <p:nvSpPr>
            <p:cNvPr id="22" name="TextBox 21"/>
            <p:cNvSpPr txBox="1"/>
            <p:nvPr/>
          </p:nvSpPr>
          <p:spPr>
            <a:xfrm>
              <a:off x="398566" y="584724"/>
              <a:ext cx="23695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1.  </a:t>
              </a:r>
              <a:r>
                <a: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사 업 개 요</a:t>
              </a:r>
            </a:p>
          </p:txBody>
        </p:sp>
        <p:sp>
          <p:nvSpPr>
            <p:cNvPr id="36" name="타원 35"/>
            <p:cNvSpPr/>
            <p:nvPr/>
          </p:nvSpPr>
          <p:spPr>
            <a:xfrm>
              <a:off x="307975" y="558334"/>
              <a:ext cx="576000" cy="5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defRPr/>
              </a:pPr>
              <a:r>
                <a:rPr lang="ko-KR" altLang="en-US" sz="2400" dirty="0">
                  <a:solidFill>
                    <a:srgbClr val="0E273B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●</a:t>
              </a: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CDC9D95-A1E7-45A2-B55D-DAB65D224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6" y="1808145"/>
            <a:ext cx="4952999" cy="38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3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/>
          <p:cNvGrpSpPr/>
          <p:nvPr/>
        </p:nvGrpSpPr>
        <p:grpSpPr>
          <a:xfrm>
            <a:off x="307975" y="558334"/>
            <a:ext cx="1818949" cy="576000"/>
            <a:chOff x="307975" y="558334"/>
            <a:chExt cx="1818949" cy="576000"/>
          </a:xfrm>
        </p:grpSpPr>
        <p:sp>
          <p:nvSpPr>
            <p:cNvPr id="22" name="TextBox 21"/>
            <p:cNvSpPr txBox="1"/>
            <p:nvPr/>
          </p:nvSpPr>
          <p:spPr>
            <a:xfrm>
              <a:off x="398566" y="584724"/>
              <a:ext cx="1728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b="1" dirty="0"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1.  </a:t>
              </a:r>
              <a:r>
                <a:rPr lang="ko-KR" altLang="en-US" sz="2800" b="1" dirty="0">
                  <a:solidFill>
                    <a:srgbClr val="FFFF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평면도</a:t>
              </a:r>
            </a:p>
          </p:txBody>
        </p:sp>
        <p:sp>
          <p:nvSpPr>
            <p:cNvPr id="36" name="타원 35"/>
            <p:cNvSpPr/>
            <p:nvPr/>
          </p:nvSpPr>
          <p:spPr>
            <a:xfrm>
              <a:off x="307975" y="558334"/>
              <a:ext cx="576000" cy="5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defRPr/>
              </a:pPr>
              <a:r>
                <a:rPr lang="ko-KR" altLang="en-US" sz="2400" dirty="0">
                  <a:solidFill>
                    <a:srgbClr val="0E273B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●</a:t>
              </a: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371E7BB-3017-4C03-A227-A9AF0DDF3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6" y="1634161"/>
            <a:ext cx="4600665" cy="404329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33B00AA-FB6E-4639-82A9-8A8EBD04A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11" y="1641540"/>
            <a:ext cx="4600664" cy="402853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284617" y="5773783"/>
            <a:ext cx="1502229" cy="6400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</a:rPr>
              <a:t>남향</a:t>
            </a:r>
          </a:p>
        </p:txBody>
      </p:sp>
    </p:spTree>
    <p:extLst>
      <p:ext uri="{BB962C8B-B14F-4D97-AF65-F5344CB8AC3E}">
        <p14:creationId xmlns:p14="http://schemas.microsoft.com/office/powerpoint/2010/main" val="3430326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4522</TotalTime>
  <Words>407</Words>
  <Application>Microsoft Office PowerPoint</Application>
  <PresentationFormat>A4 용지(210x297mm)</PresentationFormat>
  <Paragraphs>87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6" baseType="lpstr">
      <vt:lpstr>HY견고딕</vt:lpstr>
      <vt:lpstr>HY동녘M</vt:lpstr>
      <vt:lpstr>HY수평선M</vt:lpstr>
      <vt:lpstr>나눔고딕</vt:lpstr>
      <vt:lpstr>나눔고딕 ExtraBold</vt:lpstr>
      <vt:lpstr>옥션고딕 B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Administrator</cp:lastModifiedBy>
  <cp:revision>267</cp:revision>
  <cp:lastPrinted>2020-06-19T01:08:06Z</cp:lastPrinted>
  <dcterms:created xsi:type="dcterms:W3CDTF">2017-11-01T10:13:28Z</dcterms:created>
  <dcterms:modified xsi:type="dcterms:W3CDTF">2021-08-13T07:04:23Z</dcterms:modified>
</cp:coreProperties>
</file>