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74" r:id="rId3"/>
    <p:sldId id="260" r:id="rId4"/>
    <p:sldId id="261" r:id="rId5"/>
    <p:sldId id="262" r:id="rId6"/>
    <p:sldId id="263" r:id="rId7"/>
    <p:sldId id="264" r:id="rId8"/>
    <p:sldId id="265" r:id="rId9"/>
    <p:sldId id="259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1" r:id="rId18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403"/>
    <a:srgbClr val="E73C07"/>
    <a:srgbClr val="D653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3" autoAdjust="0"/>
    <p:restoredTop sz="94660"/>
  </p:normalViewPr>
  <p:slideViewPr>
    <p:cSldViewPr>
      <p:cViewPr>
        <p:scale>
          <a:sx n="100" d="100"/>
          <a:sy n="100" d="100"/>
        </p:scale>
        <p:origin x="-504" y="12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7C8D7-367F-489C-AD9A-D6870C2A6DAB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748213"/>
            <a:ext cx="5492750" cy="44989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6CA57-8A83-4F60-B4F7-54985D7585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2670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담당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D6CA57-8A83-4F60-B4F7-54985D7585B1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5134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1006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9402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2264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30101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0443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52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5001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1401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859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5579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4910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5766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BEDA0B-3BB3-4626-9CF3-D51CB9E1A1AA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5E7669-B75D-4806-A169-9F7F21B7209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2736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4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jpe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6.png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emf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5208"/>
            <a:ext cx="9144000" cy="5373637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912" y="544809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그룹 5"/>
          <p:cNvGrpSpPr/>
          <p:nvPr/>
        </p:nvGrpSpPr>
        <p:grpSpPr>
          <a:xfrm>
            <a:off x="103522" y="1463048"/>
            <a:ext cx="8936956" cy="388049"/>
            <a:chOff x="0" y="1919697"/>
            <a:chExt cx="9903334" cy="144000"/>
          </a:xfrm>
        </p:grpSpPr>
        <p:sp>
          <p:nvSpPr>
            <p:cNvPr id="7" name="직사각형 6"/>
            <p:cNvSpPr/>
            <p:nvPr/>
          </p:nvSpPr>
          <p:spPr>
            <a:xfrm>
              <a:off x="0" y="1919697"/>
              <a:ext cx="8292490" cy="144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가는각진제목체" panose="02030600000101010101" pitchFamily="18" charset="-127"/>
                <a:ea typeface="가는각진제목체" panose="02030600000101010101" pitchFamily="18" charset="-127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8292490" y="1919697"/>
              <a:ext cx="1152000" cy="1440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가는각진제목체" panose="02030600000101010101" pitchFamily="18" charset="-127"/>
                <a:ea typeface="가는각진제목체" panose="02030600000101010101" pitchFamily="18" charset="-127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9399334" y="1919697"/>
              <a:ext cx="504000" cy="144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가는각진제목체" panose="02030600000101010101" pitchFamily="18" charset="-127"/>
                <a:ea typeface="가는각진제목체" panose="02030600000101010101" pitchFamily="18" charset="-127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8568"/>
            <a:ext cx="3294662" cy="147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5776" y="6412686"/>
            <a:ext cx="625729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ko-KR" altLang="en-US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           담당 </a:t>
            </a:r>
            <a:r>
              <a:rPr lang="en-US" altLang="ko-KR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24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정 </a:t>
            </a:r>
            <a:r>
              <a:rPr lang="ko-KR" altLang="en-US" sz="2400" b="1" dirty="0" err="1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숙</a:t>
            </a:r>
            <a:r>
              <a:rPr lang="ko-KR" altLang="en-US" sz="24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인</a:t>
            </a:r>
            <a:r>
              <a:rPr lang="ko-KR" altLang="en-US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  과장  </a:t>
            </a:r>
            <a:r>
              <a:rPr lang="en-US" altLang="ko-KR" sz="2400" b="1" dirty="0" smtClean="0">
                <a:ln w="11430"/>
                <a:solidFill>
                  <a:srgbClr val="EB140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rPr>
              <a:t>010-8546-0117</a:t>
            </a:r>
            <a:endParaRPr lang="ko-KR" altLang="en-US" sz="2400" b="1" dirty="0">
              <a:ln w="11430"/>
              <a:solidFill>
                <a:srgbClr val="EB140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962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6808" y="19051"/>
            <a:ext cx="35012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조합원 안심보장 확약서 </a:t>
            </a:r>
            <a:endParaRPr lang="ko-KR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81894"/>
            <a:ext cx="5544616" cy="4967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7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96839" y="865189"/>
            <a:ext cx="8939658" cy="68738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ko-KR" altLang="en-US" sz="1100" b="1" dirty="0">
                <a:solidFill>
                  <a:srgbClr val="002060"/>
                </a:solidFill>
              </a:rPr>
              <a:t> </a:t>
            </a:r>
            <a:endParaRPr lang="en-US" altLang="ko-KR" sz="1100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100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1100" b="1" dirty="0">
                <a:solidFill>
                  <a:srgbClr val="002060"/>
                </a:solidFill>
              </a:rPr>
              <a:t> ▶ </a:t>
            </a:r>
            <a:r>
              <a:rPr lang="ko-KR" altLang="en-US" sz="1100" b="1" dirty="0" err="1">
                <a:solidFill>
                  <a:srgbClr val="002060"/>
                </a:solidFill>
              </a:rPr>
              <a:t>서측</a:t>
            </a:r>
            <a:r>
              <a:rPr lang="en-US" altLang="ko-KR" sz="1100" b="1" dirty="0">
                <a:solidFill>
                  <a:srgbClr val="002060"/>
                </a:solidFill>
              </a:rPr>
              <a:t>(</a:t>
            </a:r>
            <a:r>
              <a:rPr lang="ko-KR" altLang="en-US" sz="1100" b="1" dirty="0">
                <a:solidFill>
                  <a:srgbClr val="002060"/>
                </a:solidFill>
              </a:rPr>
              <a:t>정서</a:t>
            </a:r>
            <a:r>
              <a:rPr lang="en-US" altLang="ko-KR" sz="1100" b="1" dirty="0">
                <a:solidFill>
                  <a:srgbClr val="002060"/>
                </a:solidFill>
              </a:rPr>
              <a:t>) – </a:t>
            </a:r>
            <a:r>
              <a:rPr lang="ko-KR" altLang="en-US" sz="1100" b="1" dirty="0" err="1">
                <a:solidFill>
                  <a:srgbClr val="002060"/>
                </a:solidFill>
              </a:rPr>
              <a:t>교동로</a:t>
            </a:r>
            <a:r>
              <a:rPr lang="ko-KR" altLang="en-US" sz="1100" b="1" dirty="0">
                <a:solidFill>
                  <a:srgbClr val="002060"/>
                </a:solidFill>
              </a:rPr>
              <a:t> </a:t>
            </a:r>
            <a:r>
              <a:rPr lang="en-US" altLang="ko-KR" sz="1100" b="1" dirty="0">
                <a:solidFill>
                  <a:srgbClr val="002060"/>
                </a:solidFill>
              </a:rPr>
              <a:t>[ </a:t>
            </a:r>
            <a:r>
              <a:rPr lang="ko-KR" altLang="en-US" sz="1100" b="1" dirty="0">
                <a:solidFill>
                  <a:srgbClr val="002060"/>
                </a:solidFill>
              </a:rPr>
              <a:t>대로 </a:t>
            </a:r>
            <a:r>
              <a:rPr lang="en-US" altLang="ko-KR" sz="1100" b="1" dirty="0">
                <a:solidFill>
                  <a:srgbClr val="002060"/>
                </a:solidFill>
              </a:rPr>
              <a:t>3</a:t>
            </a:r>
            <a:r>
              <a:rPr lang="ko-KR" altLang="en-US" sz="1100" b="1" dirty="0">
                <a:solidFill>
                  <a:srgbClr val="002060"/>
                </a:solidFill>
              </a:rPr>
              <a:t>류 폭 </a:t>
            </a:r>
            <a:r>
              <a:rPr lang="en-US" altLang="ko-KR" sz="1100" b="1" dirty="0">
                <a:solidFill>
                  <a:srgbClr val="002060"/>
                </a:solidFill>
              </a:rPr>
              <a:t>25M ~ 30M</a:t>
            </a:r>
            <a:r>
              <a:rPr lang="ko-KR" altLang="en-US" sz="1100" b="1" dirty="0">
                <a:solidFill>
                  <a:srgbClr val="002060"/>
                </a:solidFill>
              </a:rPr>
              <a:t> </a:t>
            </a:r>
            <a:r>
              <a:rPr lang="en-US" altLang="ko-KR" sz="1100" b="1" dirty="0">
                <a:solidFill>
                  <a:srgbClr val="002060"/>
                </a:solidFill>
              </a:rPr>
              <a:t>]</a:t>
            </a:r>
            <a:r>
              <a:rPr lang="ko-KR" altLang="en-US" sz="1100" b="1" dirty="0">
                <a:solidFill>
                  <a:srgbClr val="002060"/>
                </a:solidFill>
              </a:rPr>
              <a:t>                         ▶ </a:t>
            </a:r>
            <a:r>
              <a:rPr lang="ko-KR" altLang="en-US" sz="1100" b="1" dirty="0" err="1">
                <a:solidFill>
                  <a:srgbClr val="002060"/>
                </a:solidFill>
              </a:rPr>
              <a:t>동측</a:t>
            </a:r>
            <a:r>
              <a:rPr lang="en-US" altLang="ko-KR" sz="1100" b="1" dirty="0">
                <a:solidFill>
                  <a:srgbClr val="002060"/>
                </a:solidFill>
              </a:rPr>
              <a:t>(</a:t>
            </a:r>
            <a:r>
              <a:rPr lang="ko-KR" altLang="en-US" sz="1100" b="1" dirty="0">
                <a:solidFill>
                  <a:srgbClr val="002060"/>
                </a:solidFill>
              </a:rPr>
              <a:t>정동</a:t>
            </a:r>
            <a:r>
              <a:rPr lang="en-US" altLang="ko-KR" sz="1100" b="1" dirty="0">
                <a:solidFill>
                  <a:srgbClr val="002060"/>
                </a:solidFill>
              </a:rPr>
              <a:t>) – </a:t>
            </a:r>
            <a:r>
              <a:rPr lang="ko-KR" altLang="en-US" sz="1100" b="1" dirty="0" err="1">
                <a:solidFill>
                  <a:srgbClr val="002060"/>
                </a:solidFill>
              </a:rPr>
              <a:t>중평로</a:t>
            </a:r>
            <a:r>
              <a:rPr lang="ko-KR" altLang="en-US" sz="1100" b="1" dirty="0">
                <a:solidFill>
                  <a:srgbClr val="002060"/>
                </a:solidFill>
              </a:rPr>
              <a:t> </a:t>
            </a:r>
            <a:r>
              <a:rPr lang="en-US" altLang="ko-KR" sz="1100" b="1" dirty="0">
                <a:solidFill>
                  <a:srgbClr val="002060"/>
                </a:solidFill>
              </a:rPr>
              <a:t>[</a:t>
            </a:r>
            <a:r>
              <a:rPr lang="ko-KR" altLang="en-US" sz="1100" b="1" dirty="0">
                <a:solidFill>
                  <a:srgbClr val="002060"/>
                </a:solidFill>
              </a:rPr>
              <a:t> 소로 </a:t>
            </a:r>
            <a:r>
              <a:rPr lang="en-US" altLang="ko-KR" sz="1100" b="1" dirty="0">
                <a:solidFill>
                  <a:srgbClr val="002060"/>
                </a:solidFill>
              </a:rPr>
              <a:t>2</a:t>
            </a:r>
            <a:r>
              <a:rPr lang="ko-KR" altLang="en-US" sz="1100" b="1" dirty="0">
                <a:solidFill>
                  <a:srgbClr val="002060"/>
                </a:solidFill>
              </a:rPr>
              <a:t>류 폭   </a:t>
            </a:r>
            <a:r>
              <a:rPr lang="en-US" altLang="ko-KR" sz="1100" b="1" dirty="0">
                <a:solidFill>
                  <a:srgbClr val="002060"/>
                </a:solidFill>
              </a:rPr>
              <a:t>8M~ 10M ]</a:t>
            </a:r>
            <a:r>
              <a:rPr lang="ko-KR" altLang="en-US" sz="1100" b="1" dirty="0">
                <a:solidFill>
                  <a:srgbClr val="002060"/>
                </a:solidFill>
              </a:rPr>
              <a:t> </a:t>
            </a:r>
            <a:endParaRPr lang="en-US" altLang="ko-KR" sz="1100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100" b="1" dirty="0">
                <a:solidFill>
                  <a:srgbClr val="002060"/>
                </a:solidFill>
              </a:rPr>
              <a:t> ▶ </a:t>
            </a:r>
            <a:r>
              <a:rPr lang="ko-KR" altLang="en-US" sz="1100" b="1" dirty="0">
                <a:solidFill>
                  <a:srgbClr val="002060"/>
                </a:solidFill>
              </a:rPr>
              <a:t>남측</a:t>
            </a:r>
            <a:r>
              <a:rPr lang="en-US" altLang="ko-KR" sz="1100" b="1" dirty="0">
                <a:solidFill>
                  <a:srgbClr val="002060"/>
                </a:solidFill>
              </a:rPr>
              <a:t>(</a:t>
            </a:r>
            <a:r>
              <a:rPr lang="ko-KR" altLang="en-US" sz="1100" b="1" dirty="0">
                <a:solidFill>
                  <a:srgbClr val="002060"/>
                </a:solidFill>
              </a:rPr>
              <a:t>정남</a:t>
            </a:r>
            <a:r>
              <a:rPr lang="en-US" altLang="ko-KR" sz="1100" b="1" dirty="0">
                <a:solidFill>
                  <a:srgbClr val="002060"/>
                </a:solidFill>
              </a:rPr>
              <a:t>) – </a:t>
            </a:r>
            <a:r>
              <a:rPr lang="ko-KR" altLang="en-US" sz="1100" b="1" dirty="0">
                <a:solidFill>
                  <a:srgbClr val="002060"/>
                </a:solidFill>
              </a:rPr>
              <a:t>울산역로 </a:t>
            </a:r>
            <a:r>
              <a:rPr lang="en-US" altLang="ko-KR" sz="1100" b="1" dirty="0">
                <a:solidFill>
                  <a:srgbClr val="002060"/>
                </a:solidFill>
              </a:rPr>
              <a:t>[ </a:t>
            </a:r>
            <a:r>
              <a:rPr lang="ko-KR" altLang="en-US" sz="1100" b="1" dirty="0">
                <a:solidFill>
                  <a:srgbClr val="002060"/>
                </a:solidFill>
              </a:rPr>
              <a:t>대로 </a:t>
            </a:r>
            <a:r>
              <a:rPr lang="en-US" altLang="ko-KR" sz="1100" b="1" dirty="0">
                <a:solidFill>
                  <a:srgbClr val="002060"/>
                </a:solidFill>
              </a:rPr>
              <a:t>2</a:t>
            </a:r>
            <a:r>
              <a:rPr lang="ko-KR" altLang="en-US" sz="1100" b="1" dirty="0">
                <a:solidFill>
                  <a:srgbClr val="002060"/>
                </a:solidFill>
              </a:rPr>
              <a:t>류 폭 </a:t>
            </a:r>
            <a:r>
              <a:rPr lang="en-US" altLang="ko-KR" sz="1100" b="1" dirty="0">
                <a:solidFill>
                  <a:srgbClr val="002060"/>
                </a:solidFill>
              </a:rPr>
              <a:t>30M ~ 35M</a:t>
            </a:r>
            <a:r>
              <a:rPr lang="ko-KR" altLang="en-US" sz="1100" b="1" dirty="0">
                <a:solidFill>
                  <a:srgbClr val="002060"/>
                </a:solidFill>
              </a:rPr>
              <a:t> </a:t>
            </a:r>
            <a:r>
              <a:rPr lang="en-US" altLang="ko-KR" sz="1100" b="1" dirty="0">
                <a:solidFill>
                  <a:srgbClr val="002060"/>
                </a:solidFill>
              </a:rPr>
              <a:t>]                      </a:t>
            </a:r>
            <a:r>
              <a:rPr lang="ko-KR" altLang="en-US" sz="1100" b="1" dirty="0">
                <a:solidFill>
                  <a:srgbClr val="002060"/>
                </a:solidFill>
              </a:rPr>
              <a:t>▶ 북측</a:t>
            </a:r>
            <a:r>
              <a:rPr lang="en-US" altLang="ko-KR" sz="1100" b="1" dirty="0">
                <a:solidFill>
                  <a:srgbClr val="002060"/>
                </a:solidFill>
              </a:rPr>
              <a:t>(</a:t>
            </a:r>
            <a:r>
              <a:rPr lang="ko-KR" altLang="en-US" sz="1100" b="1" dirty="0">
                <a:solidFill>
                  <a:srgbClr val="002060"/>
                </a:solidFill>
              </a:rPr>
              <a:t>정북</a:t>
            </a:r>
            <a:r>
              <a:rPr lang="en-US" altLang="ko-KR" sz="1100" b="1" dirty="0">
                <a:solidFill>
                  <a:srgbClr val="002060"/>
                </a:solidFill>
              </a:rPr>
              <a:t>) – </a:t>
            </a:r>
            <a:r>
              <a:rPr lang="ko-KR" altLang="en-US" sz="1100" b="1" dirty="0" err="1">
                <a:solidFill>
                  <a:srgbClr val="002060"/>
                </a:solidFill>
              </a:rPr>
              <a:t>상평강변길</a:t>
            </a:r>
            <a:r>
              <a:rPr lang="ko-KR" altLang="en-US" sz="1100" b="1" dirty="0">
                <a:solidFill>
                  <a:srgbClr val="002060"/>
                </a:solidFill>
              </a:rPr>
              <a:t> </a:t>
            </a:r>
            <a:r>
              <a:rPr lang="en-US" altLang="ko-KR" sz="1100" b="1" dirty="0">
                <a:solidFill>
                  <a:srgbClr val="002060"/>
                </a:solidFill>
              </a:rPr>
              <a:t>[ </a:t>
            </a:r>
            <a:r>
              <a:rPr lang="ko-KR" altLang="en-US" sz="1100" b="1" dirty="0">
                <a:solidFill>
                  <a:srgbClr val="002060"/>
                </a:solidFill>
              </a:rPr>
              <a:t>소로 </a:t>
            </a:r>
            <a:r>
              <a:rPr lang="en-US" altLang="ko-KR" sz="1100" b="1" dirty="0">
                <a:solidFill>
                  <a:srgbClr val="002060"/>
                </a:solidFill>
              </a:rPr>
              <a:t>2</a:t>
            </a:r>
            <a:r>
              <a:rPr lang="ko-KR" altLang="en-US" sz="1100" b="1" dirty="0">
                <a:solidFill>
                  <a:srgbClr val="002060"/>
                </a:solidFill>
              </a:rPr>
              <a:t>류 폭 </a:t>
            </a:r>
            <a:r>
              <a:rPr lang="en-US" altLang="ko-KR" sz="1100" b="1" dirty="0">
                <a:solidFill>
                  <a:srgbClr val="002060"/>
                </a:solidFill>
              </a:rPr>
              <a:t>8M ~ 10M ]</a:t>
            </a:r>
          </a:p>
          <a:p>
            <a:pPr>
              <a:lnSpc>
                <a:spcPct val="150000"/>
              </a:lnSpc>
              <a:defRPr/>
            </a:pPr>
            <a:endParaRPr lang="en-US" altLang="ko-KR" sz="1100" b="1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  <a:defRPr/>
            </a:pPr>
            <a:endParaRPr lang="ko-KR" altLang="en-US" sz="14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436818"/>
              </p:ext>
            </p:extLst>
          </p:nvPr>
        </p:nvGraphicFramePr>
        <p:xfrm>
          <a:off x="87313" y="1614489"/>
          <a:ext cx="5030787" cy="4681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63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432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743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937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41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구 분 </a:t>
                      </a:r>
                    </a:p>
                  </a:txBody>
                  <a:tcPr marL="99067" marR="9906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이동수단</a:t>
                      </a:r>
                    </a:p>
                  </a:txBody>
                  <a:tcPr marL="99067" marR="9906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이동거리</a:t>
                      </a:r>
                    </a:p>
                  </a:txBody>
                  <a:tcPr marL="99067" marR="99067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소요시간</a:t>
                      </a:r>
                    </a:p>
                  </a:txBody>
                  <a:tcPr marL="99067" marR="99067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41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시내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BUS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도 보</a:t>
                      </a:r>
                    </a:p>
                  </a:txBody>
                  <a:tcPr marL="99067" marR="9906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인  접</a:t>
                      </a:r>
                    </a:p>
                  </a:txBody>
                  <a:tcPr marL="99067" marR="99067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4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67" marR="99067" anchor="ctr"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41105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시외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고속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BUS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터미널</a:t>
                      </a:r>
                      <a:endParaRPr lang="en-US" altLang="ko-KR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버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  </a:t>
                      </a:r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스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도보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환승없음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67" marR="99067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126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택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  시</a:t>
                      </a:r>
                    </a:p>
                  </a:txBody>
                  <a:tcPr marL="99067" marR="9906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1.19km(2,800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 6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67" marR="99067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41105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KTX</a:t>
                      </a: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울산역</a:t>
                      </a:r>
                    </a:p>
                  </a:txBody>
                  <a:tcPr marL="99067" marR="99067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버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  </a:t>
                      </a:r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스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도보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환승없음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23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67" marR="99067" anchor="ctr"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3126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택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  시</a:t>
                      </a:r>
                    </a:p>
                  </a:txBody>
                  <a:tcPr marL="99067" marR="99067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2.7km(3,600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67" marR="99067" anchor="ctr"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4110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울산공항</a:t>
                      </a:r>
                    </a:p>
                  </a:txBody>
                  <a:tcPr marL="99067" marR="99067" anchor="ctr">
                    <a:solidFill>
                      <a:srgbClr val="FFFF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버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  </a:t>
                      </a:r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스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FFFF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도보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20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환승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회</a:t>
                      </a:r>
                    </a:p>
                  </a:txBody>
                  <a:tcPr marL="99067" marR="99067" anchor="ctr">
                    <a:solidFill>
                      <a:srgbClr val="FFFF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시간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35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67" marR="99067" anchor="ctr">
                    <a:solidFill>
                      <a:srgbClr val="FFFF00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41105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택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  시</a:t>
                      </a:r>
                    </a:p>
                  </a:txBody>
                  <a:tcPr marL="99067" marR="99067" anchor="ctr">
                    <a:solidFill>
                      <a:srgbClr val="FFFF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29.97km(27,000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FFFF00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49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67" marR="99067" anchor="ctr">
                    <a:solidFill>
                      <a:srgbClr val="FFFF00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41105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고속도로</a:t>
                      </a:r>
                      <a:endParaRPr lang="en-US" altLang="ko-KR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광역교통</a:t>
                      </a:r>
                    </a:p>
                  </a:txBody>
                  <a:tcPr marL="99067" marR="99067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latin typeface="맑은 고딕" pitchFamily="50" charset="-127"/>
                          <a:ea typeface="맑은 고딕" pitchFamily="50" charset="-127"/>
                        </a:rPr>
                        <a:t>서울산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IC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1.1km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67" marR="99067"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3126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울산 </a:t>
                      </a:r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IC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18km</a:t>
                      </a:r>
                      <a:endParaRPr lang="ko-KR" altLang="en-US" sz="1200" b="1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67" marR="99067" anchor="ctr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맑은 고딕" pitchFamily="50" charset="-127"/>
                          <a:ea typeface="맑은 고딕" pitchFamily="50" charset="-127"/>
                        </a:rPr>
                        <a:t>19</a:t>
                      </a:r>
                      <a:r>
                        <a:rPr lang="ko-KR" altLang="en-US" sz="1200" b="1" dirty="0"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67" marR="99067" anchor="ctr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070995"/>
              </p:ext>
            </p:extLst>
          </p:nvPr>
        </p:nvGraphicFramePr>
        <p:xfrm>
          <a:off x="5157788" y="1615081"/>
          <a:ext cx="3881436" cy="469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03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703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703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7035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9388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   분</a:t>
                      </a:r>
                    </a:p>
                  </a:txBody>
                  <a:tcPr marL="99077" marR="99077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학교명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거   리</a:t>
                      </a:r>
                    </a:p>
                  </a:txBody>
                  <a:tcPr marL="99077" marR="99077" anchor="ctr"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소요시간</a:t>
                      </a:r>
                    </a:p>
                  </a:txBody>
                  <a:tcPr marL="99077" marR="99077" anchor="ctr">
                    <a:solidFill>
                      <a:srgbClr val="6699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388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초등학교</a:t>
                      </a:r>
                    </a:p>
                  </a:txBody>
                  <a:tcPr marL="99077" marR="99077" anchor="ctr">
                    <a:solidFill>
                      <a:srgbClr val="FFC0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영화초</a:t>
                      </a:r>
                      <a:endParaRPr lang="en-US" altLang="ko-KR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FFC0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628m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FFC0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도보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77" marR="99077" anchor="ctr">
                    <a:solidFill>
                      <a:srgbClr val="FFC000">
                        <a:alpha val="37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8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중학교</a:t>
                      </a:r>
                    </a:p>
                  </a:txBody>
                  <a:tcPr marL="99077" marR="99077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신언중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682m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도보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11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77" marR="99077" anchor="ctr"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3884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고등학교</a:t>
                      </a:r>
                    </a:p>
                  </a:txBody>
                  <a:tcPr marL="99077" marR="9907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울산산업고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1km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도보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16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77" marR="99077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3884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언양고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1.4km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9077" marR="99077"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도보 </a:t>
                      </a: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22</a:t>
                      </a:r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분</a:t>
                      </a:r>
                    </a:p>
                  </a:txBody>
                  <a:tcPr marL="99077" marR="99077" anchor="ctr"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 Box 40"/>
          <p:cNvSpPr txBox="1">
            <a:spLocks noChangeArrowheads="1"/>
          </p:cNvSpPr>
          <p:nvPr/>
        </p:nvSpPr>
        <p:spPr bwMode="auto">
          <a:xfrm>
            <a:off x="713475" y="-5750"/>
            <a:ext cx="36920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2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사업지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인근 교통 및 학군</a:t>
            </a:r>
            <a:endParaRPr lang="ko-KR" alt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036" y="548679"/>
            <a:ext cx="958366" cy="31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49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5400600"/>
          </a:xfrm>
          <a:prstGeom prst="rect">
            <a:avLst/>
          </a:prstGeom>
        </p:spPr>
      </p:pic>
      <p:sp>
        <p:nvSpPr>
          <p:cNvPr id="3" name="Text Box 40"/>
          <p:cNvSpPr txBox="1">
            <a:spLocks noChangeArrowheads="1"/>
          </p:cNvSpPr>
          <p:nvPr/>
        </p:nvSpPr>
        <p:spPr bwMode="auto">
          <a:xfrm>
            <a:off x="713475" y="-5750"/>
            <a:ext cx="358463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2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견고딕" pitchFamily="18" charset="-127"/>
                <a:ea typeface="HY견고딕" pitchFamily="18" charset="-127"/>
              </a:rPr>
              <a:t>사업지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견고딕" pitchFamily="18" charset="-127"/>
                <a:ea typeface="HY견고딕" pitchFamily="18" charset="-127"/>
              </a:rPr>
              <a:t> 인근 아파트 시세</a:t>
            </a:r>
            <a:endParaRPr lang="ko-KR" alt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7752" y="539156"/>
            <a:ext cx="886358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136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246189"/>
              </p:ext>
            </p:extLst>
          </p:nvPr>
        </p:nvGraphicFramePr>
        <p:xfrm>
          <a:off x="25868" y="842042"/>
          <a:ext cx="9089555" cy="5467276"/>
        </p:xfrm>
        <a:graphic>
          <a:graphicData uri="http://schemas.openxmlformats.org/drawingml/2006/table">
            <a:tbl>
              <a:tblPr/>
              <a:tblGrid>
                <a:gridCol w="1077279"/>
                <a:gridCol w="538641"/>
                <a:gridCol w="740630"/>
                <a:gridCol w="605970"/>
                <a:gridCol w="605970"/>
                <a:gridCol w="740630"/>
                <a:gridCol w="605970"/>
                <a:gridCol w="673301"/>
                <a:gridCol w="807961"/>
                <a:gridCol w="673301"/>
                <a:gridCol w="605970"/>
                <a:gridCol w="763075"/>
                <a:gridCol w="650857"/>
              </a:tblGrid>
              <a:tr h="528717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금아 </a:t>
                      </a:r>
                      <a:r>
                        <a:rPr lang="ko-KR" altLang="en-US" sz="1600" b="1" i="0" u="none" strike="noStrike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드림팰리스</a:t>
                      </a:r>
                      <a:endParaRPr lang="ko-KR" altLang="en-US" sz="160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i="0" u="none" strike="noStrike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송대지구</a:t>
                      </a:r>
                      <a:r>
                        <a:rPr lang="ko-KR" altLang="en-US" sz="160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 양우 </a:t>
                      </a:r>
                      <a:r>
                        <a:rPr lang="ko-KR" altLang="en-US" sz="1600" b="1" i="0" u="none" strike="noStrike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내안애</a:t>
                      </a:r>
                      <a:endParaRPr lang="ko-KR" altLang="en-US" sz="160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우성 스마트</a:t>
                      </a:r>
                      <a:endParaRPr lang="ko-KR" altLang="en-US" sz="160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60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동문 </a:t>
                      </a:r>
                      <a:r>
                        <a:rPr lang="ko-KR" altLang="en-US" sz="1600" b="1" i="0" u="none" strike="noStrike" dirty="0" err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굿모닝힐</a:t>
                      </a:r>
                      <a:endParaRPr lang="ko-KR" altLang="en-US" sz="160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4381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대지위치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울주군 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삼남면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신화리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1609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울주군 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언양읍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송대지구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B4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블럭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울주군 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삼남면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교동리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1678-1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울주군 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역세권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도시개발구역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M2BL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4381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모집시기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4381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입주시기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2019.01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2019.01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2018.07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2019.05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5607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공급세대수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684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세대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오피스텔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385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호실포함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1715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세대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607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세대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오피스텔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163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호실포함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583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세대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오피스텔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80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호실포함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4381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공급평형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29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/34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/46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25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/29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/34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34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/38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35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/52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43813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일반분양 가격</a:t>
                      </a:r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단위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: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천원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평형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시세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기준층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평당가격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평형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시세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기준층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평당가격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평형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시세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기준층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평당가격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평당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시세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기준층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평당가격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3613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29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26,600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917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29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23,800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820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42904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1050" b="0" i="0" u="none" strike="noStrike" dirty="0">
                        <a:solidFill>
                          <a:srgbClr val="000000"/>
                        </a:solidFill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34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28,100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826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35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30,700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877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44381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34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30,600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900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latin typeface="+mn-ea"/>
                          <a:ea typeface="+mn-ea"/>
                        </a:rPr>
                        <a:t>34</a:t>
                      </a:r>
                      <a:endParaRPr lang="ko-KR" altLang="en-US" sz="1050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latin typeface="+mn-ea"/>
                          <a:ea typeface="+mn-ea"/>
                        </a:rPr>
                        <a:t>27,800</a:t>
                      </a:r>
                      <a:endParaRPr lang="ko-KR" altLang="en-US" sz="1050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latin typeface="+mn-ea"/>
                          <a:ea typeface="+mn-ea"/>
                        </a:rPr>
                        <a:t>817</a:t>
                      </a:r>
                      <a:endParaRPr lang="ko-KR" altLang="en-US" sz="1050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latin typeface="+mn-ea"/>
                          <a:ea typeface="+mn-ea"/>
                        </a:rPr>
                        <a:t>38</a:t>
                      </a:r>
                      <a:endParaRPr lang="ko-KR" altLang="en-US" sz="1050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latin typeface="+mn-ea"/>
                          <a:ea typeface="+mn-ea"/>
                        </a:rPr>
                        <a:t>32,400</a:t>
                      </a:r>
                      <a:endParaRPr lang="ko-KR" altLang="en-US" sz="1050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latin typeface="+mn-ea"/>
                          <a:ea typeface="+mn-ea"/>
                        </a:rPr>
                        <a:t>852</a:t>
                      </a:r>
                      <a:endParaRPr lang="ko-KR" altLang="en-US" sz="1050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latin typeface="+mn-ea"/>
                          <a:ea typeface="+mn-ea"/>
                        </a:rPr>
                        <a:t>52</a:t>
                      </a:r>
                      <a:endParaRPr lang="ko-KR" altLang="en-US" sz="1050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latin typeface="+mn-ea"/>
                          <a:ea typeface="+mn-ea"/>
                        </a:rPr>
                        <a:t>48,600</a:t>
                      </a:r>
                      <a:endParaRPr lang="ko-KR" altLang="en-US" sz="1050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 dirty="0" smtClean="0">
                          <a:latin typeface="+mn-ea"/>
                          <a:ea typeface="+mn-ea"/>
                        </a:rPr>
                        <a:t>934</a:t>
                      </a:r>
                      <a:endParaRPr lang="ko-KR" altLang="en-US" sz="1050" b="1" dirty="0"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443813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계약조건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발코니별도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(1100~2000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만원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발코니별도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(1000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만원내외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발코니별도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(1200~1450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만원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발코니별도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(1200~1400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만원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10615">
                <a:tc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비    고</a:t>
                      </a:r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일반분양 </a:t>
                      </a:r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KTX</a:t>
                      </a:r>
                      <a:r>
                        <a:rPr lang="en-US" altLang="ko-KR" sz="1050" b="1" i="0" u="none" strike="noStrike" baseline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050" b="1" i="0" u="none" strike="noStrike" baseline="0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역세권역</a:t>
                      </a:r>
                      <a:r>
                        <a:rPr lang="ko-KR" altLang="en-US" sz="1050" b="1" i="0" u="none" strike="noStrike" baseline="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개발부지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일반분양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일반분양</a:t>
                      </a:r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KTX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역세권역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개발부지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일반분양</a:t>
                      </a:r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KTX</a:t>
                      </a:r>
                      <a:r>
                        <a:rPr lang="ko-KR" altLang="en-US" sz="1050" b="1" i="0" u="none" strike="noStrike" dirty="0" err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역세권역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 개발부지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 Box 40"/>
          <p:cNvSpPr txBox="1">
            <a:spLocks noChangeArrowheads="1"/>
          </p:cNvSpPr>
          <p:nvPr/>
        </p:nvSpPr>
        <p:spPr bwMode="auto">
          <a:xfrm>
            <a:off x="723000" y="-5750"/>
            <a:ext cx="31694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ko-KR" altLang="en-US" sz="2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견고딕" pitchFamily="18" charset="-127"/>
                <a:ea typeface="HY견고딕" pitchFamily="18" charset="-127"/>
              </a:rPr>
              <a:t>사업지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HY견고딕" pitchFamily="18" charset="-127"/>
                <a:ea typeface="HY견고딕" pitchFamily="18" charset="-127"/>
              </a:rPr>
              <a:t> 주변 일반분양</a:t>
            </a:r>
            <a:endParaRPr lang="ko-KR" alt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45564"/>
            <a:ext cx="836662" cy="28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454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31"/>
          <p:cNvSpPr>
            <a:spLocks noChangeArrowheads="1"/>
          </p:cNvSpPr>
          <p:nvPr/>
        </p:nvSpPr>
        <p:spPr bwMode="auto">
          <a:xfrm>
            <a:off x="159352" y="928670"/>
            <a:ext cx="2376488" cy="206375"/>
          </a:xfrm>
          <a:prstGeom prst="roundRect">
            <a:avLst>
              <a:gd name="adj" fmla="val 50000"/>
            </a:avLst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858585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  <a:buClr>
                <a:srgbClr val="FF6600"/>
              </a:buClr>
              <a:buFont typeface="Wingdings" pitchFamily="2" charset="2"/>
              <a:buChar char="v"/>
            </a:pPr>
            <a:r>
              <a:rPr lang="en-US" altLang="ko-KR" sz="1000" b="1" dirty="0">
                <a:solidFill>
                  <a:srgbClr val="8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1" dirty="0">
                <a:solidFill>
                  <a:srgbClr val="800000"/>
                </a:solidFill>
                <a:latin typeface="맑은 고딕" pitchFamily="50" charset="-127"/>
                <a:ea typeface="맑은 고딕" pitchFamily="50" charset="-127"/>
              </a:rPr>
              <a:t>사업개요</a:t>
            </a:r>
          </a:p>
        </p:txBody>
      </p:sp>
      <p:graphicFrame>
        <p:nvGraphicFramePr>
          <p:cNvPr id="3" name="Group 3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174570"/>
              </p:ext>
            </p:extLst>
          </p:nvPr>
        </p:nvGraphicFramePr>
        <p:xfrm>
          <a:off x="168877" y="1238233"/>
          <a:ext cx="2381250" cy="1701801"/>
        </p:xfrm>
        <a:graphic>
          <a:graphicData uri="http://schemas.openxmlformats.org/drawingml/2006/table">
            <a:tbl>
              <a:tblPr/>
              <a:tblGrid>
                <a:gridCol w="6995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816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214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HY헤드라인M" pitchFamily="18" charset="-127"/>
                        </a:rPr>
                        <a:t>구       분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HY헤드라인M" pitchFamily="18" charset="-127"/>
                        </a:rPr>
                        <a:t>내     용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32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HY헤드라인M" pitchFamily="18" charset="-127"/>
                        </a:rPr>
                        <a:t>위       치</a:t>
                      </a:r>
                      <a:endParaRPr kumimoji="1" lang="en-US" altLang="ko-K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HY헤드라인M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울산시 울주군 </a:t>
                      </a:r>
                      <a:r>
                        <a:rPr kumimoji="1" lang="ko-KR" altLang="en-US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삼남면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신화리</a:t>
                      </a: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언양읍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ko-KR" altLang="en-US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교동리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일원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14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HY헤드라인M" pitchFamily="18" charset="-127"/>
                        </a:rPr>
                        <a:t>면       적</a:t>
                      </a:r>
                      <a:endParaRPr kumimoji="1" lang="en-US" altLang="ko-K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HY헤드라인M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886,303 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㎡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14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HY헤드라인M" pitchFamily="18" charset="-127"/>
                        </a:rPr>
                        <a:t>수용 인구</a:t>
                      </a:r>
                      <a:endParaRPr kumimoji="1" lang="en-US" altLang="ko-K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HY헤드라인M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5,800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명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14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HY헤드라인M" pitchFamily="18" charset="-127"/>
                        </a:rPr>
                        <a:t>주택 공급</a:t>
                      </a:r>
                      <a:endParaRPr kumimoji="1" lang="en-US" altLang="ko-K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HY헤드라인M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2,100 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세대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14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HY헤드라인M" pitchFamily="18" charset="-127"/>
                        </a:rPr>
                        <a:t>사업 기간</a:t>
                      </a:r>
                      <a:endParaRPr kumimoji="1" lang="en-US" altLang="ko-K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HY헤드라인M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2008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~ 2016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년</a:t>
                      </a:r>
                      <a:endParaRPr kumimoji="1" lang="en-US" altLang="ko-K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14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HY헤드라인M" pitchFamily="18" charset="-127"/>
                        </a:rPr>
                        <a:t>시  행  자</a:t>
                      </a:r>
                      <a:endParaRPr kumimoji="1" lang="en-US" altLang="ko-K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HY헤드라인M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울산광역시 도시공사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AutoShape 171"/>
          <p:cNvSpPr>
            <a:spLocks noChangeArrowheads="1"/>
          </p:cNvSpPr>
          <p:nvPr/>
        </p:nvSpPr>
        <p:spPr bwMode="auto">
          <a:xfrm>
            <a:off x="159352" y="3195620"/>
            <a:ext cx="2376488" cy="206375"/>
          </a:xfrm>
          <a:prstGeom prst="roundRect">
            <a:avLst>
              <a:gd name="adj" fmla="val 50000"/>
            </a:avLst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858585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  <a:buClr>
                <a:srgbClr val="FF6600"/>
              </a:buClr>
              <a:buFont typeface="Wingdings" pitchFamily="2" charset="2"/>
              <a:buChar char="v"/>
            </a:pPr>
            <a:r>
              <a:rPr lang="en-US" altLang="ko-KR" sz="1000" b="1">
                <a:solidFill>
                  <a:srgbClr val="8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1">
                <a:solidFill>
                  <a:srgbClr val="800000"/>
                </a:solidFill>
                <a:latin typeface="맑은 고딕" pitchFamily="50" charset="-127"/>
                <a:ea typeface="맑은 고딕" pitchFamily="50" charset="-127"/>
              </a:rPr>
              <a:t>토지이용계획</a:t>
            </a:r>
          </a:p>
        </p:txBody>
      </p:sp>
      <p:grpSp>
        <p:nvGrpSpPr>
          <p:cNvPr id="5" name="Group 347"/>
          <p:cNvGrpSpPr>
            <a:grpSpLocks/>
          </p:cNvGrpSpPr>
          <p:nvPr/>
        </p:nvGrpSpPr>
        <p:grpSpPr bwMode="auto">
          <a:xfrm>
            <a:off x="168877" y="3544870"/>
            <a:ext cx="2449513" cy="1343025"/>
            <a:chOff x="295" y="998"/>
            <a:chExt cx="1543" cy="846"/>
          </a:xfrm>
        </p:grpSpPr>
        <p:graphicFrame>
          <p:nvGraphicFramePr>
            <p:cNvPr id="6" name="Object 204"/>
            <p:cNvGraphicFramePr>
              <a:graphicFrameLocks noChangeAspect="1"/>
            </p:cNvGraphicFramePr>
            <p:nvPr/>
          </p:nvGraphicFramePr>
          <p:xfrm>
            <a:off x="295" y="998"/>
            <a:ext cx="820" cy="8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9" name="차트" r:id="rId3" imgW="6762542" imgH="4010210" progId="">
                    <p:embed/>
                  </p:oleObj>
                </mc:Choice>
                <mc:Fallback>
                  <p:oleObj name="차트" r:id="rId3" imgW="6762542" imgH="401021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5563" t="8829" r="25705" b="9026"/>
                        <a:stretch>
                          <a:fillRect/>
                        </a:stretch>
                      </p:blipFill>
                      <p:spPr bwMode="auto">
                        <a:xfrm>
                          <a:off x="295" y="998"/>
                          <a:ext cx="820" cy="8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 Box 196"/>
            <p:cNvSpPr txBox="1">
              <a:spLocks noChangeArrowheads="1"/>
            </p:cNvSpPr>
            <p:nvPr/>
          </p:nvSpPr>
          <p:spPr bwMode="auto">
            <a:xfrm>
              <a:off x="508" y="1590"/>
              <a:ext cx="33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>
                <a:defRPr sz="28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>
                <a:defRPr sz="24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r>
                <a:rPr lang="en-US" altLang="ko-KR" sz="800" b="1" i="1">
                  <a:solidFill>
                    <a:schemeClr val="bg1"/>
                  </a:solidFill>
                </a:rPr>
                <a:t>46.64%</a:t>
              </a:r>
            </a:p>
          </p:txBody>
        </p:sp>
        <p:sp>
          <p:nvSpPr>
            <p:cNvPr id="8" name="Text Box 197"/>
            <p:cNvSpPr txBox="1">
              <a:spLocks noChangeArrowheads="1"/>
            </p:cNvSpPr>
            <p:nvPr/>
          </p:nvSpPr>
          <p:spPr bwMode="auto">
            <a:xfrm>
              <a:off x="575" y="1093"/>
              <a:ext cx="33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>
                <a:defRPr sz="28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>
                <a:defRPr sz="24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r>
                <a:rPr lang="en-US" altLang="ko-KR" sz="800" b="1" i="1">
                  <a:solidFill>
                    <a:schemeClr val="bg1"/>
                  </a:solidFill>
                </a:rPr>
                <a:t>29.53%</a:t>
              </a:r>
            </a:p>
          </p:txBody>
        </p:sp>
        <p:sp>
          <p:nvSpPr>
            <p:cNvPr id="9" name="Text Box 198"/>
            <p:cNvSpPr txBox="1">
              <a:spLocks noChangeArrowheads="1"/>
            </p:cNvSpPr>
            <p:nvPr/>
          </p:nvSpPr>
          <p:spPr bwMode="auto">
            <a:xfrm>
              <a:off x="1183" y="998"/>
              <a:ext cx="52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>
                <a:defRPr sz="28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>
                <a:defRPr sz="24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r>
                <a:rPr lang="ko-KR" altLang="en-US" sz="800" b="1"/>
                <a:t>상업시설 용지</a:t>
              </a:r>
              <a:endParaRPr lang="en-US" altLang="ko-KR" sz="800" b="1"/>
            </a:p>
          </p:txBody>
        </p:sp>
        <p:sp>
          <p:nvSpPr>
            <p:cNvPr id="10" name="Text Box 199"/>
            <p:cNvSpPr txBox="1">
              <a:spLocks noChangeArrowheads="1"/>
            </p:cNvSpPr>
            <p:nvPr/>
          </p:nvSpPr>
          <p:spPr bwMode="auto">
            <a:xfrm>
              <a:off x="1183" y="1187"/>
              <a:ext cx="52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>
                <a:defRPr sz="28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>
                <a:defRPr sz="24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r>
                <a:rPr lang="en-US" altLang="ko-KR" sz="800" b="1" i="1">
                  <a:solidFill>
                    <a:srgbClr val="993366"/>
                  </a:solidFill>
                </a:rPr>
                <a:t>18.03%</a:t>
              </a:r>
              <a:endParaRPr lang="en-US" altLang="ko-KR" sz="800" b="1">
                <a:solidFill>
                  <a:srgbClr val="993366"/>
                </a:solidFill>
              </a:endParaRPr>
            </a:p>
            <a:p>
              <a:r>
                <a:rPr lang="ko-KR" altLang="en-US" sz="800" b="1"/>
                <a:t>기타시설 용지</a:t>
              </a:r>
            </a:p>
          </p:txBody>
        </p:sp>
        <p:sp>
          <p:nvSpPr>
            <p:cNvPr id="11" name="Text Box 200"/>
            <p:cNvSpPr txBox="1">
              <a:spLocks noChangeArrowheads="1"/>
            </p:cNvSpPr>
            <p:nvPr/>
          </p:nvSpPr>
          <p:spPr bwMode="auto">
            <a:xfrm>
              <a:off x="1183" y="1385"/>
              <a:ext cx="396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>
                <a:defRPr sz="28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>
                <a:defRPr sz="24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r>
                <a:rPr lang="en-US" altLang="ko-KR" sz="800" b="1" i="1" dirty="0">
                  <a:solidFill>
                    <a:srgbClr val="FF6600"/>
                  </a:solidFill>
                </a:rPr>
                <a:t>5.80%</a:t>
              </a:r>
              <a:endParaRPr lang="en-US" altLang="ko-KR" sz="800" b="1" dirty="0">
                <a:solidFill>
                  <a:srgbClr val="FF6600"/>
                </a:solidFill>
              </a:endParaRPr>
            </a:p>
            <a:p>
              <a:r>
                <a:rPr lang="ko-KR" altLang="en-US" sz="800" b="1" dirty="0"/>
                <a:t>주거 용지</a:t>
              </a:r>
            </a:p>
          </p:txBody>
        </p:sp>
        <p:sp>
          <p:nvSpPr>
            <p:cNvPr id="12" name="Text Box 201"/>
            <p:cNvSpPr txBox="1">
              <a:spLocks noChangeArrowheads="1"/>
            </p:cNvSpPr>
            <p:nvPr/>
          </p:nvSpPr>
          <p:spPr bwMode="auto">
            <a:xfrm>
              <a:off x="1183" y="1708"/>
              <a:ext cx="65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1pPr>
              <a:lvl2pPr>
                <a:defRPr sz="28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2pPr>
              <a:lvl3pPr>
                <a:defRPr sz="24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3pPr>
              <a:lvl4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4pPr>
              <a:lvl5pPr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defRPr>
              </a:lvl9pPr>
            </a:lstStyle>
            <a:p>
              <a:r>
                <a:rPr lang="ko-KR" altLang="en-US" sz="800" b="1" dirty="0"/>
                <a:t>도시기반시설 용지</a:t>
              </a:r>
              <a:endParaRPr lang="en-US" altLang="ko-KR" sz="800" b="1" dirty="0"/>
            </a:p>
          </p:txBody>
        </p:sp>
        <p:sp>
          <p:nvSpPr>
            <p:cNvPr id="13" name="Freeform 202"/>
            <p:cNvSpPr>
              <a:spLocks/>
            </p:cNvSpPr>
            <p:nvPr/>
          </p:nvSpPr>
          <p:spPr bwMode="auto">
            <a:xfrm>
              <a:off x="960" y="1064"/>
              <a:ext cx="254" cy="94"/>
            </a:xfrm>
            <a:custGeom>
              <a:avLst/>
              <a:gdLst>
                <a:gd name="T0" fmla="*/ 0 w 254"/>
                <a:gd name="T1" fmla="*/ 94 h 94"/>
                <a:gd name="T2" fmla="*/ 202 w 254"/>
                <a:gd name="T3" fmla="*/ 0 h 94"/>
                <a:gd name="T4" fmla="*/ 254 w 254"/>
                <a:gd name="T5" fmla="*/ 0 h 94"/>
                <a:gd name="T6" fmla="*/ 0 60000 65536"/>
                <a:gd name="T7" fmla="*/ 0 60000 65536"/>
                <a:gd name="T8" fmla="*/ 0 60000 65536"/>
                <a:gd name="T9" fmla="*/ 0 w 254"/>
                <a:gd name="T10" fmla="*/ 0 h 94"/>
                <a:gd name="T11" fmla="*/ 254 w 254"/>
                <a:gd name="T12" fmla="*/ 94 h 9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4" h="94">
                  <a:moveTo>
                    <a:pt x="0" y="94"/>
                  </a:moveTo>
                  <a:lnTo>
                    <a:pt x="202" y="0"/>
                  </a:lnTo>
                  <a:lnTo>
                    <a:pt x="25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4" name="Freeform 203"/>
            <p:cNvSpPr>
              <a:spLocks/>
            </p:cNvSpPr>
            <p:nvPr/>
          </p:nvSpPr>
          <p:spPr bwMode="auto">
            <a:xfrm>
              <a:off x="851" y="1720"/>
              <a:ext cx="363" cy="57"/>
            </a:xfrm>
            <a:custGeom>
              <a:avLst/>
              <a:gdLst>
                <a:gd name="T0" fmla="*/ 0 w 363"/>
                <a:gd name="T1" fmla="*/ 0 h 57"/>
                <a:gd name="T2" fmla="*/ 78 w 363"/>
                <a:gd name="T3" fmla="*/ 57 h 57"/>
                <a:gd name="T4" fmla="*/ 363 w 363"/>
                <a:gd name="T5" fmla="*/ 57 h 57"/>
                <a:gd name="T6" fmla="*/ 0 60000 65536"/>
                <a:gd name="T7" fmla="*/ 0 60000 65536"/>
                <a:gd name="T8" fmla="*/ 0 60000 65536"/>
                <a:gd name="T9" fmla="*/ 0 w 363"/>
                <a:gd name="T10" fmla="*/ 0 h 57"/>
                <a:gd name="T11" fmla="*/ 363 w 363"/>
                <a:gd name="T12" fmla="*/ 57 h 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3" h="57">
                  <a:moveTo>
                    <a:pt x="0" y="0"/>
                  </a:moveTo>
                  <a:lnTo>
                    <a:pt x="78" y="57"/>
                  </a:lnTo>
                  <a:lnTo>
                    <a:pt x="363" y="5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5" name="Line 206"/>
            <p:cNvSpPr>
              <a:spLocks noChangeShapeType="1"/>
            </p:cNvSpPr>
            <p:nvPr/>
          </p:nvSpPr>
          <p:spPr bwMode="auto">
            <a:xfrm flipV="1">
              <a:off x="1064" y="1298"/>
              <a:ext cx="161" cy="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6" name="Line 207"/>
            <p:cNvSpPr>
              <a:spLocks noChangeShapeType="1"/>
            </p:cNvSpPr>
            <p:nvPr/>
          </p:nvSpPr>
          <p:spPr bwMode="auto">
            <a:xfrm>
              <a:off x="1089" y="1376"/>
              <a:ext cx="132" cy="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7" name="Oval 345"/>
            <p:cNvSpPr>
              <a:spLocks noChangeArrowheads="1"/>
            </p:cNvSpPr>
            <p:nvPr/>
          </p:nvSpPr>
          <p:spPr bwMode="auto">
            <a:xfrm>
              <a:off x="565" y="1283"/>
              <a:ext cx="285" cy="285"/>
            </a:xfrm>
            <a:prstGeom prst="ellipse">
              <a:avLst/>
            </a:prstGeom>
            <a:solidFill>
              <a:srgbClr val="969696"/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ko-KR" altLang="en-US" sz="900" b="1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토지</a:t>
              </a:r>
            </a:p>
            <a:p>
              <a:r>
                <a:rPr lang="ko-KR" altLang="en-US" sz="900" b="1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용도</a:t>
              </a:r>
            </a:p>
          </p:txBody>
        </p:sp>
      </p:grpSp>
      <p:graphicFrame>
        <p:nvGraphicFramePr>
          <p:cNvPr id="18" name="Group 2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634828"/>
              </p:ext>
            </p:extLst>
          </p:nvPr>
        </p:nvGraphicFramePr>
        <p:xfrm>
          <a:off x="206977" y="4941870"/>
          <a:ext cx="2381250" cy="1279596"/>
        </p:xfrm>
        <a:graphic>
          <a:graphicData uri="http://schemas.openxmlformats.org/drawingml/2006/table">
            <a:tbl>
              <a:tblPr/>
              <a:tblGrid>
                <a:gridCol w="12573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39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132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용     도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2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2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면적 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(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천㎡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)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2">
                            <a:gamma/>
                            <a:shade val="46275"/>
                            <a:invGamma/>
                          </a:schemeClr>
                        </a:gs>
                        <a:gs pos="100000">
                          <a:schemeClr val="bg2"/>
                        </a:gs>
                      </a:gsLst>
                      <a:lin ang="0" scaled="1"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32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주택건설용지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51,382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32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상업</a:t>
                      </a: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·</a:t>
                      </a: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업무시설 용지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261,709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32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도시기반시설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413,375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32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기타시설용지및유보지</a:t>
                      </a:r>
                      <a:endParaRPr kumimoji="1" lang="ko-KR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B2B2B2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B2B2B2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159,837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132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합     계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7C8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7C80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886,303</a:t>
                      </a:r>
                    </a:p>
                  </a:txBody>
                  <a:tcPr marT="45673" marB="45673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252" y="1106470"/>
            <a:ext cx="3851275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그룹 25"/>
          <p:cNvGrpSpPr>
            <a:grpSpLocks/>
          </p:cNvGrpSpPr>
          <p:nvPr/>
        </p:nvGrpSpPr>
        <p:grpSpPr bwMode="auto">
          <a:xfrm>
            <a:off x="2704115" y="5587983"/>
            <a:ext cx="3776662" cy="560387"/>
            <a:chOff x="2894013" y="5793841"/>
            <a:chExt cx="4107233" cy="608177"/>
          </a:xfrm>
        </p:grpSpPr>
        <p:pic>
          <p:nvPicPr>
            <p:cNvPr id="21" name="Picture 1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4013" y="5804161"/>
              <a:ext cx="986007" cy="597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1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1893" y="5804161"/>
              <a:ext cx="986007" cy="59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1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6509" y="5808924"/>
              <a:ext cx="986007" cy="587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6874" y="5793841"/>
              <a:ext cx="986007" cy="6024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1098" y="5799398"/>
              <a:ext cx="660148" cy="145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AutoShape 228"/>
          <p:cNvSpPr>
            <a:spLocks noChangeArrowheads="1"/>
          </p:cNvSpPr>
          <p:nvPr/>
        </p:nvSpPr>
        <p:spPr bwMode="auto">
          <a:xfrm>
            <a:off x="6566502" y="933433"/>
            <a:ext cx="2376488" cy="206375"/>
          </a:xfrm>
          <a:prstGeom prst="roundRect">
            <a:avLst>
              <a:gd name="adj" fmla="val 50000"/>
            </a:avLst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858585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  <a:buClr>
                <a:srgbClr val="FF6600"/>
              </a:buClr>
              <a:buFont typeface="Wingdings" pitchFamily="2" charset="2"/>
              <a:buChar char="v"/>
            </a:pPr>
            <a:r>
              <a:rPr lang="en-US" altLang="ko-KR" sz="1000" b="1" dirty="0">
                <a:solidFill>
                  <a:srgbClr val="8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1" dirty="0">
                <a:solidFill>
                  <a:srgbClr val="800000"/>
                </a:solidFill>
                <a:latin typeface="맑은 고딕" pitchFamily="50" charset="-127"/>
                <a:ea typeface="맑은 고딕" pitchFamily="50" charset="-127"/>
              </a:rPr>
              <a:t>사업경과 및 추진일정</a:t>
            </a:r>
          </a:p>
        </p:txBody>
      </p:sp>
      <p:graphicFrame>
        <p:nvGraphicFramePr>
          <p:cNvPr id="27" name="Group 3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46805"/>
              </p:ext>
            </p:extLst>
          </p:nvPr>
        </p:nvGraphicFramePr>
        <p:xfrm>
          <a:off x="6523640" y="1238233"/>
          <a:ext cx="2493962" cy="2565400"/>
        </p:xfrm>
        <a:graphic>
          <a:graphicData uri="http://schemas.openxmlformats.org/drawingml/2006/table">
            <a:tbl>
              <a:tblPr/>
              <a:tblGrid>
                <a:gridCol w="9177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761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78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     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내     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2004.09.16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울산고속철도역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위치확정발표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2005.05.12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역세권개발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기본계획수립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2006.09.20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기본 및 실시설계용역착수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2008.02.14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개발계획 수립고시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2008.06.30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보상계획 및 조서열람공고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2008.12.23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역세권개발사업진입도로착공</a:t>
                      </a:r>
                      <a:endParaRPr kumimoji="1" lang="en-US" altLang="ko-KR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2009.09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역세권개발사업단지조성착공</a:t>
                      </a:r>
                      <a:endParaRPr kumimoji="1" lang="ko-KR" alt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40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2013.12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단계 사업준공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28" name="Picture 2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38689" y="3961844"/>
            <a:ext cx="252028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 Box 40"/>
          <p:cNvSpPr txBox="1">
            <a:spLocks noChangeArrowheads="1"/>
          </p:cNvSpPr>
          <p:nvPr/>
        </p:nvSpPr>
        <p:spPr bwMode="auto">
          <a:xfrm>
            <a:off x="694425" y="-5750"/>
            <a:ext cx="40959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KTX 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울산 </a:t>
            </a:r>
            <a:r>
              <a:rPr lang="ko-KR" altLang="en-US" sz="2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역세권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개발사업 </a:t>
            </a:r>
            <a:endParaRPr lang="ko-KR" alt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410" y="558929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29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5" y="908721"/>
            <a:ext cx="9129745" cy="539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Box 40"/>
          <p:cNvSpPr txBox="1">
            <a:spLocks noChangeArrowheads="1"/>
          </p:cNvSpPr>
          <p:nvPr/>
        </p:nvSpPr>
        <p:spPr bwMode="auto">
          <a:xfrm>
            <a:off x="694425" y="-5750"/>
            <a:ext cx="40959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KTX 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울산 </a:t>
            </a:r>
            <a:r>
              <a:rPr lang="ko-KR" altLang="en-US" sz="2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역세권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개발사업 </a:t>
            </a:r>
            <a:endParaRPr lang="ko-KR" alt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395" y="554786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417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38092" y="775441"/>
            <a:ext cx="2231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dirty="0" smtClean="0">
                <a:latin typeface="HY그래픽" pitchFamily="18" charset="-127"/>
                <a:ea typeface="HY그래픽" pitchFamily="18" charset="-127"/>
              </a:rPr>
              <a:t>전시 </a:t>
            </a:r>
            <a:r>
              <a:rPr lang="ko-KR" altLang="en-US" dirty="0" err="1" smtClean="0">
                <a:latin typeface="HY그래픽" pitchFamily="18" charset="-127"/>
                <a:ea typeface="HY그래픽" pitchFamily="18" charset="-127"/>
              </a:rPr>
              <a:t>컨벤션센터</a:t>
            </a:r>
            <a:endParaRPr lang="ko-KR" altLang="en-US" dirty="0">
              <a:latin typeface="HY그래픽" pitchFamily="18" charset="-127"/>
              <a:ea typeface="HY그래픽" pitchFamily="18" charset="-127"/>
            </a:endParaRPr>
          </a:p>
        </p:txBody>
      </p:sp>
      <p:graphicFrame>
        <p:nvGraphicFramePr>
          <p:cNvPr id="3" name="Group 3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048661"/>
              </p:ext>
            </p:extLst>
          </p:nvPr>
        </p:nvGraphicFramePr>
        <p:xfrm>
          <a:off x="200472" y="1248667"/>
          <a:ext cx="3024336" cy="2756398"/>
        </p:xfrm>
        <a:graphic>
          <a:graphicData uri="http://schemas.openxmlformats.org/drawingml/2006/table">
            <a:tbl>
              <a:tblPr/>
              <a:tblGrid>
                <a:gridCol w="8884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358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12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그래픽" pitchFamily="18" charset="-127"/>
                          <a:ea typeface="HY그래픽" pitchFamily="18" charset="-127"/>
                        </a:rPr>
                        <a:t>구       분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HY그래픽" pitchFamily="18" charset="-127"/>
                          <a:ea typeface="HY그래픽" pitchFamily="18" charset="-127"/>
                        </a:rPr>
                        <a:t>내     용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94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위       치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울산시 울주군 </a:t>
                      </a:r>
                      <a:r>
                        <a:rPr kumimoji="1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삼남면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 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교동리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 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일원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2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면       적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3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만 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4,000 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㎡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/ 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지하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1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층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~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지상 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3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층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2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사 업 비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 1375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억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2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사업 기간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2017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년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 </a:t>
                      </a: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~ </a:t>
                      </a:r>
                      <a:r>
                        <a:rPr kumimoji="1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2020</a:t>
                      </a:r>
                      <a:r>
                        <a:rPr kumimoji="1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년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2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시  행  자</a:t>
                      </a: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Y그래픽" pitchFamily="18" charset="-127"/>
                        <a:ea typeface="HY그래픽" pitchFamily="18" charset="-127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그래픽" pitchFamily="18" charset="-127"/>
                          <a:ea typeface="HY그래픽" pitchFamily="18" charset="-127"/>
                        </a:rPr>
                        <a:t>울산광역시 도시공사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9DBE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4051101"/>
            <a:ext cx="3003376" cy="2258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8814" y="1237134"/>
            <a:ext cx="5738986" cy="507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0"/>
          <p:cNvSpPr txBox="1">
            <a:spLocks noChangeArrowheads="1"/>
          </p:cNvSpPr>
          <p:nvPr/>
        </p:nvSpPr>
        <p:spPr bwMode="auto">
          <a:xfrm>
            <a:off x="694425" y="-5750"/>
            <a:ext cx="40959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KTX 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울산 </a:t>
            </a:r>
            <a:r>
              <a:rPr lang="ko-KR" altLang="en-US" sz="2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역세권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개발사업 </a:t>
            </a:r>
            <a:endParaRPr lang="ko-KR" alt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810" y="835154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90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94425" y="-5750"/>
            <a:ext cx="409599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KTX 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울산 </a:t>
            </a:r>
            <a:r>
              <a:rPr lang="ko-KR" altLang="en-US" sz="24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역세권</a:t>
            </a:r>
            <a:r>
              <a:rPr lang="ko-KR" altLang="en-US" sz="2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개발사업 </a:t>
            </a:r>
            <a:endParaRPr lang="ko-KR" altLang="en-US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56" y="908720"/>
            <a:ext cx="9110245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810" y="835154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7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/>
          <p:nvPr/>
        </p:nvSpPr>
        <p:spPr>
          <a:xfrm>
            <a:off x="899592" y="813872"/>
            <a:ext cx="6264696" cy="412155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 </a:t>
            </a:r>
            <a:r>
              <a:rPr lang="ko-KR" altLang="en-US" sz="24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사업지</a:t>
            </a:r>
            <a:r>
              <a:rPr lang="en-US" altLang="ko-KR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: </a:t>
            </a:r>
            <a:r>
              <a:rPr lang="ko-KR" altLang="en-US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울주군 </a:t>
            </a:r>
            <a:r>
              <a:rPr lang="ko-KR" altLang="en-US" sz="24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삼남면</a:t>
            </a:r>
            <a:r>
              <a:rPr lang="ko-KR" altLang="en-US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 </a:t>
            </a:r>
            <a:r>
              <a:rPr lang="ko-KR" altLang="en-US" sz="2400" b="1" dirty="0" err="1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교동리</a:t>
            </a:r>
            <a:r>
              <a:rPr lang="ko-KR" altLang="en-US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 </a:t>
            </a:r>
            <a:r>
              <a:rPr lang="en-US" altLang="ko-KR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340</a:t>
            </a:r>
            <a:r>
              <a:rPr lang="ko-KR" altLang="en-US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Y수평선B" pitchFamily="18" charset="-127"/>
                <a:ea typeface="HY수평선B" pitchFamily="18" charset="-127"/>
              </a:rPr>
              <a:t>번지 일대  </a:t>
            </a:r>
            <a:endParaRPr lang="ko-KR" altLang="en-US" sz="24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1786" y="-25689"/>
            <a:ext cx="2417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사업지</a:t>
            </a:r>
            <a:r>
              <a:rPr lang="ko-KR" altLang="en-US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위치도</a:t>
            </a:r>
            <a:endParaRPr lang="ko-KR" altLang="en-US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760" y="835154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" y="1226028"/>
            <a:ext cx="9139715" cy="5227308"/>
          </a:xfrm>
          <a:prstGeom prst="rect">
            <a:avLst/>
          </a:prstGeom>
        </p:spPr>
      </p:pic>
      <p:sp>
        <p:nvSpPr>
          <p:cNvPr id="9" name="사각형 설명선 11"/>
          <p:cNvSpPr>
            <a:spLocks noChangeArrowheads="1"/>
          </p:cNvSpPr>
          <p:nvPr/>
        </p:nvSpPr>
        <p:spPr bwMode="auto">
          <a:xfrm>
            <a:off x="2900635" y="2257118"/>
            <a:ext cx="1070517" cy="323850"/>
          </a:xfrm>
          <a:prstGeom prst="wedgeRectCallout">
            <a:avLst>
              <a:gd name="adj1" fmla="val -53572"/>
              <a:gd name="adj2" fmla="val 143077"/>
            </a:avLst>
          </a:prstGeom>
          <a:solidFill>
            <a:srgbClr val="0000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20000"/>
              </a:spcBef>
            </a:pPr>
            <a:r>
              <a:rPr lang="ko-KR" altLang="en-US" b="1" dirty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사 업 지</a:t>
            </a:r>
          </a:p>
        </p:txBody>
      </p:sp>
      <p:sp>
        <p:nvSpPr>
          <p:cNvPr id="10" name="자유형 9"/>
          <p:cNvSpPr/>
          <p:nvPr/>
        </p:nvSpPr>
        <p:spPr>
          <a:xfrm>
            <a:off x="2498774" y="2855860"/>
            <a:ext cx="594044" cy="547297"/>
          </a:xfrm>
          <a:custGeom>
            <a:avLst/>
            <a:gdLst>
              <a:gd name="connsiteX0" fmla="*/ 1649605 w 2373086"/>
              <a:gd name="connsiteY0" fmla="*/ 943707 h 3383782"/>
              <a:gd name="connsiteX1" fmla="*/ 1920910 w 2373086"/>
              <a:gd name="connsiteY1" fmla="*/ 1928445 h 3383782"/>
              <a:gd name="connsiteX2" fmla="*/ 1981201 w 2373086"/>
              <a:gd name="connsiteY2" fmla="*/ 2079171 h 3383782"/>
              <a:gd name="connsiteX3" fmla="*/ 2051539 w 2373086"/>
              <a:gd name="connsiteY3" fmla="*/ 2134437 h 3383782"/>
              <a:gd name="connsiteX4" fmla="*/ 2187192 w 2373086"/>
              <a:gd name="connsiteY4" fmla="*/ 2154533 h 3383782"/>
              <a:gd name="connsiteX5" fmla="*/ 2327869 w 2373086"/>
              <a:gd name="connsiteY5" fmla="*/ 2154533 h 3383782"/>
              <a:gd name="connsiteX6" fmla="*/ 2368062 w 2373086"/>
              <a:gd name="connsiteY6" fmla="*/ 2174630 h 3383782"/>
              <a:gd name="connsiteX7" fmla="*/ 2358014 w 2373086"/>
              <a:gd name="connsiteY7" fmla="*/ 2280138 h 3383782"/>
              <a:gd name="connsiteX8" fmla="*/ 2312796 w 2373086"/>
              <a:gd name="connsiteY8" fmla="*/ 2777531 h 3383782"/>
              <a:gd name="connsiteX9" fmla="*/ 2227385 w 2373086"/>
              <a:gd name="connsiteY9" fmla="*/ 3284973 h 3383782"/>
              <a:gd name="connsiteX10" fmla="*/ 2182168 w 2373086"/>
              <a:gd name="connsiteY10" fmla="*/ 3370384 h 3383782"/>
              <a:gd name="connsiteX11" fmla="*/ 2081684 w 2373086"/>
              <a:gd name="connsiteY11" fmla="*/ 3335215 h 3383782"/>
              <a:gd name="connsiteX12" fmla="*/ 1930959 w 2373086"/>
              <a:gd name="connsiteY12" fmla="*/ 3249804 h 3383782"/>
              <a:gd name="connsiteX13" fmla="*/ 66990 w 2373086"/>
              <a:gd name="connsiteY13" fmla="*/ 2194727 h 3383782"/>
              <a:gd name="connsiteX14" fmla="*/ 433754 w 2373086"/>
              <a:gd name="connsiteY14" fmla="*/ 2400718 h 3383782"/>
              <a:gd name="connsiteX15" fmla="*/ 92110 w 2373086"/>
              <a:gd name="connsiteY15" fmla="*/ 2204775 h 3383782"/>
              <a:gd name="connsiteX16" fmla="*/ 21772 w 2373086"/>
              <a:gd name="connsiteY16" fmla="*/ 2164582 h 3383782"/>
              <a:gd name="connsiteX17" fmla="*/ 1675 w 2373086"/>
              <a:gd name="connsiteY17" fmla="*/ 2099267 h 3383782"/>
              <a:gd name="connsiteX18" fmla="*/ 31820 w 2373086"/>
              <a:gd name="connsiteY18" fmla="*/ 1802841 h 3383782"/>
              <a:gd name="connsiteX19" fmla="*/ 92110 w 2373086"/>
              <a:gd name="connsiteY19" fmla="*/ 1199940 h 3383782"/>
              <a:gd name="connsiteX20" fmla="*/ 172497 w 2373086"/>
              <a:gd name="connsiteY20" fmla="*/ 370951 h 3383782"/>
              <a:gd name="connsiteX21" fmla="*/ 202642 w 2373086"/>
              <a:gd name="connsiteY21" fmla="*/ 119742 h 3383782"/>
              <a:gd name="connsiteX22" fmla="*/ 232787 w 2373086"/>
              <a:gd name="connsiteY22" fmla="*/ 19259 h 3383782"/>
              <a:gd name="connsiteX23" fmla="*/ 338295 w 2373086"/>
              <a:gd name="connsiteY23" fmla="*/ 4186 h 3383782"/>
              <a:gd name="connsiteX24" fmla="*/ 589504 w 2373086"/>
              <a:gd name="connsiteY24" fmla="*/ 19259 h 3383782"/>
              <a:gd name="connsiteX25" fmla="*/ 855785 w 2373086"/>
              <a:gd name="connsiteY25" fmla="*/ 74524 h 3383782"/>
              <a:gd name="connsiteX26" fmla="*/ 1046704 w 2373086"/>
              <a:gd name="connsiteY26" fmla="*/ 144863 h 3383782"/>
              <a:gd name="connsiteX27" fmla="*/ 1328058 w 2373086"/>
              <a:gd name="connsiteY27" fmla="*/ 245346 h 3383782"/>
              <a:gd name="connsiteX28" fmla="*/ 1539073 w 2373086"/>
              <a:gd name="connsiteY28" fmla="*/ 365927 h 3383782"/>
              <a:gd name="connsiteX29" fmla="*/ 1689798 w 2373086"/>
              <a:gd name="connsiteY29" fmla="*/ 456362 h 3383782"/>
              <a:gd name="connsiteX30" fmla="*/ 1745064 w 2373086"/>
              <a:gd name="connsiteY30" fmla="*/ 496555 h 3383782"/>
              <a:gd name="connsiteX31" fmla="*/ 1780234 w 2373086"/>
              <a:gd name="connsiteY31" fmla="*/ 536749 h 3383782"/>
              <a:gd name="connsiteX32" fmla="*/ 1780234 w 2373086"/>
              <a:gd name="connsiteY32" fmla="*/ 602063 h 3383782"/>
              <a:gd name="connsiteX33" fmla="*/ 1770185 w 2373086"/>
              <a:gd name="connsiteY33" fmla="*/ 737716 h 3383782"/>
              <a:gd name="connsiteX34" fmla="*/ 1745064 w 2373086"/>
              <a:gd name="connsiteY34" fmla="*/ 893465 h 3383782"/>
              <a:gd name="connsiteX35" fmla="*/ 1729992 w 2373086"/>
              <a:gd name="connsiteY35" fmla="*/ 958779 h 3383782"/>
              <a:gd name="connsiteX36" fmla="*/ 1649605 w 2373086"/>
              <a:gd name="connsiteY36" fmla="*/ 943707 h 338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373086" h="3383782">
                <a:moveTo>
                  <a:pt x="1649605" y="943707"/>
                </a:moveTo>
                <a:cubicBezTo>
                  <a:pt x="1681425" y="1105318"/>
                  <a:pt x="1865644" y="1739201"/>
                  <a:pt x="1920910" y="1928445"/>
                </a:cubicBezTo>
                <a:cubicBezTo>
                  <a:pt x="1976176" y="2117689"/>
                  <a:pt x="1959430" y="2044839"/>
                  <a:pt x="1981201" y="2079171"/>
                </a:cubicBezTo>
                <a:cubicBezTo>
                  <a:pt x="2002972" y="2113503"/>
                  <a:pt x="2017207" y="2121877"/>
                  <a:pt x="2051539" y="2134437"/>
                </a:cubicBezTo>
                <a:cubicBezTo>
                  <a:pt x="2085871" y="2146997"/>
                  <a:pt x="2141137" y="2151184"/>
                  <a:pt x="2187192" y="2154533"/>
                </a:cubicBezTo>
                <a:cubicBezTo>
                  <a:pt x="2233247" y="2157882"/>
                  <a:pt x="2297724" y="2151184"/>
                  <a:pt x="2327869" y="2154533"/>
                </a:cubicBezTo>
                <a:cubicBezTo>
                  <a:pt x="2358014" y="2157882"/>
                  <a:pt x="2363038" y="2153696"/>
                  <a:pt x="2368062" y="2174630"/>
                </a:cubicBezTo>
                <a:cubicBezTo>
                  <a:pt x="2373086" y="2195564"/>
                  <a:pt x="2367225" y="2179655"/>
                  <a:pt x="2358014" y="2280138"/>
                </a:cubicBezTo>
                <a:cubicBezTo>
                  <a:pt x="2348803" y="2380621"/>
                  <a:pt x="2334568" y="2610059"/>
                  <a:pt x="2312796" y="2777531"/>
                </a:cubicBezTo>
                <a:cubicBezTo>
                  <a:pt x="2291025" y="2945004"/>
                  <a:pt x="2249156" y="3186164"/>
                  <a:pt x="2227385" y="3284973"/>
                </a:cubicBezTo>
                <a:cubicBezTo>
                  <a:pt x="2205614" y="3383782"/>
                  <a:pt x="2206452" y="3362010"/>
                  <a:pt x="2182168" y="3370384"/>
                </a:cubicBezTo>
                <a:cubicBezTo>
                  <a:pt x="2157884" y="3378758"/>
                  <a:pt x="2123552" y="3355312"/>
                  <a:pt x="2081684" y="3335215"/>
                </a:cubicBezTo>
                <a:cubicBezTo>
                  <a:pt x="2039816" y="3315118"/>
                  <a:pt x="1930959" y="3249804"/>
                  <a:pt x="1930959" y="3249804"/>
                </a:cubicBezTo>
                <a:lnTo>
                  <a:pt x="66990" y="2194727"/>
                </a:lnTo>
                <a:lnTo>
                  <a:pt x="433754" y="2400718"/>
                </a:lnTo>
                <a:cubicBezTo>
                  <a:pt x="437941" y="2402393"/>
                  <a:pt x="92110" y="2204775"/>
                  <a:pt x="92110" y="2204775"/>
                </a:cubicBezTo>
                <a:cubicBezTo>
                  <a:pt x="23446" y="2165419"/>
                  <a:pt x="36844" y="2182167"/>
                  <a:pt x="21772" y="2164582"/>
                </a:cubicBezTo>
                <a:cubicBezTo>
                  <a:pt x="6700" y="2146997"/>
                  <a:pt x="0" y="2159557"/>
                  <a:pt x="1675" y="2099267"/>
                </a:cubicBezTo>
                <a:cubicBezTo>
                  <a:pt x="3350" y="2038977"/>
                  <a:pt x="16748" y="1952729"/>
                  <a:pt x="31820" y="1802841"/>
                </a:cubicBezTo>
                <a:cubicBezTo>
                  <a:pt x="46892" y="1652953"/>
                  <a:pt x="68664" y="1438588"/>
                  <a:pt x="92110" y="1199940"/>
                </a:cubicBezTo>
                <a:cubicBezTo>
                  <a:pt x="115556" y="961292"/>
                  <a:pt x="154075" y="550984"/>
                  <a:pt x="172497" y="370951"/>
                </a:cubicBezTo>
                <a:cubicBezTo>
                  <a:pt x="190919" y="190918"/>
                  <a:pt x="192594" y="178357"/>
                  <a:pt x="202642" y="119742"/>
                </a:cubicBezTo>
                <a:cubicBezTo>
                  <a:pt x="212690" y="61127"/>
                  <a:pt x="210178" y="38518"/>
                  <a:pt x="232787" y="19259"/>
                </a:cubicBezTo>
                <a:cubicBezTo>
                  <a:pt x="255396" y="0"/>
                  <a:pt x="278842" y="4186"/>
                  <a:pt x="338295" y="4186"/>
                </a:cubicBezTo>
                <a:cubicBezTo>
                  <a:pt x="397748" y="4186"/>
                  <a:pt x="503256" y="7536"/>
                  <a:pt x="589504" y="19259"/>
                </a:cubicBezTo>
                <a:cubicBezTo>
                  <a:pt x="675752" y="30982"/>
                  <a:pt x="779585" y="53590"/>
                  <a:pt x="855785" y="74524"/>
                </a:cubicBezTo>
                <a:cubicBezTo>
                  <a:pt x="931985" y="95458"/>
                  <a:pt x="1046704" y="144863"/>
                  <a:pt x="1046704" y="144863"/>
                </a:cubicBezTo>
                <a:cubicBezTo>
                  <a:pt x="1125416" y="173333"/>
                  <a:pt x="1245996" y="208502"/>
                  <a:pt x="1328058" y="245346"/>
                </a:cubicBezTo>
                <a:cubicBezTo>
                  <a:pt x="1410120" y="282190"/>
                  <a:pt x="1478783" y="330758"/>
                  <a:pt x="1539073" y="365927"/>
                </a:cubicBezTo>
                <a:cubicBezTo>
                  <a:pt x="1599363" y="401096"/>
                  <a:pt x="1655466" y="434591"/>
                  <a:pt x="1689798" y="456362"/>
                </a:cubicBezTo>
                <a:cubicBezTo>
                  <a:pt x="1724130" y="478133"/>
                  <a:pt x="1729991" y="483157"/>
                  <a:pt x="1745064" y="496555"/>
                </a:cubicBezTo>
                <a:cubicBezTo>
                  <a:pt x="1760137" y="509953"/>
                  <a:pt x="1774372" y="519164"/>
                  <a:pt x="1780234" y="536749"/>
                </a:cubicBezTo>
                <a:cubicBezTo>
                  <a:pt x="1786096" y="554334"/>
                  <a:pt x="1781909" y="568569"/>
                  <a:pt x="1780234" y="602063"/>
                </a:cubicBezTo>
                <a:cubicBezTo>
                  <a:pt x="1778559" y="635557"/>
                  <a:pt x="1776047" y="689149"/>
                  <a:pt x="1770185" y="737716"/>
                </a:cubicBezTo>
                <a:cubicBezTo>
                  <a:pt x="1764323" y="786283"/>
                  <a:pt x="1751763" y="856621"/>
                  <a:pt x="1745064" y="893465"/>
                </a:cubicBezTo>
                <a:cubicBezTo>
                  <a:pt x="1738365" y="930309"/>
                  <a:pt x="1739203" y="949568"/>
                  <a:pt x="1729992" y="958779"/>
                </a:cubicBezTo>
                <a:cubicBezTo>
                  <a:pt x="1720781" y="967990"/>
                  <a:pt x="1617785" y="782096"/>
                  <a:pt x="1649605" y="943707"/>
                </a:cubicBezTo>
                <a:close/>
              </a:path>
            </a:pathLst>
          </a:custGeom>
          <a:solidFill>
            <a:srgbClr val="FF0000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11" name="직선 화살표 연결선 21"/>
          <p:cNvCxnSpPr>
            <a:cxnSpLocks noChangeShapeType="1"/>
          </p:cNvCxnSpPr>
          <p:nvPr/>
        </p:nvCxnSpPr>
        <p:spPr bwMode="auto">
          <a:xfrm flipV="1">
            <a:off x="2904242" y="2850341"/>
            <a:ext cx="1291581" cy="182175"/>
          </a:xfrm>
          <a:prstGeom prst="straightConnector1">
            <a:avLst/>
          </a:prstGeom>
          <a:noFill/>
          <a:ln w="31750" algn="ctr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모서리가 둥근 직사각형 22"/>
          <p:cNvSpPr>
            <a:spLocks noChangeArrowheads="1"/>
          </p:cNvSpPr>
          <p:nvPr/>
        </p:nvSpPr>
        <p:spPr bwMode="auto">
          <a:xfrm>
            <a:off x="4283968" y="2577341"/>
            <a:ext cx="1607735" cy="212070"/>
          </a:xfrm>
          <a:prstGeom prst="roundRect">
            <a:avLst>
              <a:gd name="adj" fmla="val 16667"/>
            </a:avLst>
          </a:prstGeom>
          <a:solidFill>
            <a:srgbClr val="FF99CC">
              <a:alpha val="59999"/>
            </a:srgb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ko-KR" altLang="en-US" sz="1000" b="1" dirty="0" err="1" smtClean="0"/>
              <a:t>언양</a:t>
            </a:r>
            <a:r>
              <a:rPr lang="ko-KR" altLang="en-US" sz="1000" b="1" dirty="0" smtClean="0"/>
              <a:t> 버스터미널 약</a:t>
            </a:r>
            <a:r>
              <a:rPr lang="en-US" altLang="ko-KR" sz="1000" b="1" dirty="0" smtClean="0"/>
              <a:t> </a:t>
            </a:r>
            <a:r>
              <a:rPr lang="en-US" altLang="ko-KR" sz="1000" b="1" dirty="0"/>
              <a:t>839m</a:t>
            </a:r>
            <a:endParaRPr lang="ko-KR" altLang="en-US" sz="1000" b="1" dirty="0"/>
          </a:p>
        </p:txBody>
      </p:sp>
      <p:cxnSp>
        <p:nvCxnSpPr>
          <p:cNvPr id="13" name="직선 화살표 연결선 21"/>
          <p:cNvCxnSpPr>
            <a:cxnSpLocks noChangeShapeType="1"/>
          </p:cNvCxnSpPr>
          <p:nvPr/>
        </p:nvCxnSpPr>
        <p:spPr bwMode="auto">
          <a:xfrm>
            <a:off x="3075703" y="3250582"/>
            <a:ext cx="3011486" cy="1932443"/>
          </a:xfrm>
          <a:prstGeom prst="straightConnector1">
            <a:avLst/>
          </a:prstGeom>
          <a:noFill/>
          <a:ln w="31750" algn="ctr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모서리가 둥근 직사각형 22"/>
          <p:cNvSpPr>
            <a:spLocks noChangeArrowheads="1"/>
          </p:cNvSpPr>
          <p:nvPr/>
        </p:nvSpPr>
        <p:spPr bwMode="auto">
          <a:xfrm>
            <a:off x="6076870" y="4862168"/>
            <a:ext cx="1428316" cy="208766"/>
          </a:xfrm>
          <a:prstGeom prst="roundRect">
            <a:avLst>
              <a:gd name="adj" fmla="val 16667"/>
            </a:avLst>
          </a:prstGeom>
          <a:solidFill>
            <a:srgbClr val="FF99CC">
              <a:alpha val="59999"/>
            </a:srgb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ko-KR" sz="1000" b="1" dirty="0" smtClean="0"/>
              <a:t>KTX </a:t>
            </a:r>
            <a:r>
              <a:rPr lang="ko-KR" altLang="en-US" sz="1000" b="1" dirty="0" smtClean="0"/>
              <a:t>울산역 약</a:t>
            </a:r>
            <a:r>
              <a:rPr lang="en-US" altLang="ko-KR" sz="1000" b="1" dirty="0" smtClean="0"/>
              <a:t> 2.1km</a:t>
            </a:r>
            <a:endParaRPr lang="ko-KR" altLang="en-US" sz="1000" b="1" dirty="0"/>
          </a:p>
        </p:txBody>
      </p:sp>
      <p:sp>
        <p:nvSpPr>
          <p:cNvPr id="15" name="모서리가 둥근 직사각형 22"/>
          <p:cNvSpPr>
            <a:spLocks noChangeArrowheads="1"/>
          </p:cNvSpPr>
          <p:nvPr/>
        </p:nvSpPr>
        <p:spPr bwMode="auto">
          <a:xfrm>
            <a:off x="4260329" y="4297050"/>
            <a:ext cx="1893515" cy="212070"/>
          </a:xfrm>
          <a:prstGeom prst="roundRect">
            <a:avLst>
              <a:gd name="adj" fmla="val 16667"/>
            </a:avLst>
          </a:prstGeom>
          <a:solidFill>
            <a:srgbClr val="FF99CC">
              <a:alpha val="59999"/>
            </a:srgb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ko-KR" altLang="en-US" sz="1000" b="1" dirty="0" smtClean="0"/>
              <a:t>울산 </a:t>
            </a:r>
            <a:r>
              <a:rPr lang="ko-KR" altLang="en-US" sz="1000" b="1" dirty="0" err="1" smtClean="0"/>
              <a:t>역세권</a:t>
            </a:r>
            <a:r>
              <a:rPr lang="ko-KR" altLang="en-US" sz="1000" b="1" dirty="0" smtClean="0"/>
              <a:t> 지구 도시개발지구</a:t>
            </a:r>
            <a:endParaRPr lang="ko-KR" altLang="en-US" sz="1000" b="1" dirty="0"/>
          </a:p>
        </p:txBody>
      </p:sp>
      <p:cxnSp>
        <p:nvCxnSpPr>
          <p:cNvPr id="16" name="직선 화살표 연결선 21"/>
          <p:cNvCxnSpPr>
            <a:cxnSpLocks noChangeShapeType="1"/>
          </p:cNvCxnSpPr>
          <p:nvPr/>
        </p:nvCxnSpPr>
        <p:spPr bwMode="auto">
          <a:xfrm>
            <a:off x="2832607" y="3357149"/>
            <a:ext cx="717426" cy="746148"/>
          </a:xfrm>
          <a:prstGeom prst="straightConnector1">
            <a:avLst/>
          </a:prstGeom>
          <a:noFill/>
          <a:ln w="31750" algn="ctr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모서리가 둥근 직사각형 22"/>
          <p:cNvSpPr>
            <a:spLocks noChangeArrowheads="1"/>
          </p:cNvSpPr>
          <p:nvPr/>
        </p:nvSpPr>
        <p:spPr bwMode="auto">
          <a:xfrm>
            <a:off x="2564649" y="4143689"/>
            <a:ext cx="1369533" cy="212070"/>
          </a:xfrm>
          <a:prstGeom prst="roundRect">
            <a:avLst>
              <a:gd name="adj" fmla="val 16667"/>
            </a:avLst>
          </a:prstGeom>
          <a:solidFill>
            <a:srgbClr val="FF99CC">
              <a:alpha val="59999"/>
            </a:srgb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ko-KR" altLang="en-US" sz="1000" b="1" dirty="0" smtClean="0"/>
              <a:t>서 울산 </a:t>
            </a:r>
            <a:r>
              <a:rPr lang="en-US" altLang="ko-KR" sz="1000" b="1" dirty="0" smtClean="0"/>
              <a:t>I.C </a:t>
            </a:r>
            <a:r>
              <a:rPr lang="ko-KR" altLang="en-US" sz="1000" b="1" dirty="0" smtClean="0"/>
              <a:t>약</a:t>
            </a:r>
            <a:r>
              <a:rPr lang="en-US" altLang="ko-KR" sz="1000" b="1" dirty="0" smtClean="0"/>
              <a:t> 960m</a:t>
            </a:r>
            <a:endParaRPr lang="ko-KR" altLang="en-US" sz="1000" b="1" dirty="0"/>
          </a:p>
        </p:txBody>
      </p:sp>
      <p:sp>
        <p:nvSpPr>
          <p:cNvPr id="18" name="자유형 17"/>
          <p:cNvSpPr/>
          <p:nvPr/>
        </p:nvSpPr>
        <p:spPr>
          <a:xfrm rot="21300804">
            <a:off x="2550894" y="3020222"/>
            <a:ext cx="1857288" cy="1018768"/>
          </a:xfrm>
          <a:custGeom>
            <a:avLst/>
            <a:gdLst>
              <a:gd name="connsiteX0" fmla="*/ 15240 w 3911600"/>
              <a:gd name="connsiteY0" fmla="*/ 172720 h 1442720"/>
              <a:gd name="connsiteX1" fmla="*/ 1899920 w 3911600"/>
              <a:gd name="connsiteY1" fmla="*/ 1005840 h 1442720"/>
              <a:gd name="connsiteX2" fmla="*/ 3891280 w 3911600"/>
              <a:gd name="connsiteY2" fmla="*/ 1442720 h 1442720"/>
              <a:gd name="connsiteX3" fmla="*/ 3911600 w 3911600"/>
              <a:gd name="connsiteY3" fmla="*/ 1295400 h 1442720"/>
              <a:gd name="connsiteX4" fmla="*/ 1818640 w 3911600"/>
              <a:gd name="connsiteY4" fmla="*/ 828040 h 1442720"/>
              <a:gd name="connsiteX5" fmla="*/ 0 w 3911600"/>
              <a:gd name="connsiteY5" fmla="*/ 0 h 1442720"/>
              <a:gd name="connsiteX6" fmla="*/ 15240 w 3911600"/>
              <a:gd name="connsiteY6" fmla="*/ 172720 h 144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1600" h="1442720">
                <a:moveTo>
                  <a:pt x="15240" y="172720"/>
                </a:moveTo>
                <a:lnTo>
                  <a:pt x="1899920" y="1005840"/>
                </a:lnTo>
                <a:lnTo>
                  <a:pt x="3891280" y="1442720"/>
                </a:lnTo>
                <a:lnTo>
                  <a:pt x="3911600" y="1295400"/>
                </a:lnTo>
                <a:lnTo>
                  <a:pt x="1818640" y="828040"/>
                </a:lnTo>
                <a:lnTo>
                  <a:pt x="0" y="0"/>
                </a:lnTo>
                <a:lnTo>
                  <a:pt x="15240" y="172720"/>
                </a:lnTo>
                <a:close/>
              </a:path>
            </a:pathLst>
          </a:custGeom>
          <a:noFill/>
          <a:ln w="25400" cmpd="sng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19" name="왼쪽 화살표 설명선 18"/>
          <p:cNvSpPr/>
          <p:nvPr/>
        </p:nvSpPr>
        <p:spPr>
          <a:xfrm rot="21268862">
            <a:off x="4625718" y="3135047"/>
            <a:ext cx="2922942" cy="1073808"/>
          </a:xfrm>
          <a:prstGeom prst="leftArrowCallou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FF0000"/>
                </a:solidFill>
                <a:latin typeface="HY동녘B" pitchFamily="18" charset="-127"/>
                <a:ea typeface="HY동녘B" pitchFamily="18" charset="-127"/>
              </a:rPr>
              <a:t>왕복 </a:t>
            </a:r>
            <a:r>
              <a:rPr lang="en-US" altLang="ko-KR" dirty="0">
                <a:solidFill>
                  <a:srgbClr val="FF0000"/>
                </a:solidFill>
                <a:latin typeface="HY동녘B" pitchFamily="18" charset="-127"/>
                <a:ea typeface="HY동녘B" pitchFamily="18" charset="-127"/>
              </a:rPr>
              <a:t>6</a:t>
            </a:r>
            <a:r>
              <a:rPr lang="ko-KR" altLang="en-US" dirty="0" smtClean="0">
                <a:solidFill>
                  <a:srgbClr val="FF0000"/>
                </a:solidFill>
                <a:latin typeface="HY동녘B" pitchFamily="18" charset="-127"/>
                <a:ea typeface="HY동녘B" pitchFamily="18" charset="-127"/>
              </a:rPr>
              <a:t>차선 </a:t>
            </a:r>
            <a:endParaRPr lang="en-US" altLang="ko-KR" dirty="0" smtClean="0">
              <a:solidFill>
                <a:srgbClr val="FF0000"/>
              </a:solidFill>
              <a:latin typeface="HY동녘B" pitchFamily="18" charset="-127"/>
              <a:ea typeface="HY동녘B" pitchFamily="18" charset="-127"/>
            </a:endParaRPr>
          </a:p>
          <a:p>
            <a:pPr algn="ctr"/>
            <a:r>
              <a:rPr lang="ko-KR" altLang="en-US" dirty="0" smtClean="0">
                <a:solidFill>
                  <a:srgbClr val="FF0000"/>
                </a:solidFill>
                <a:latin typeface="HY동녘B" pitchFamily="18" charset="-127"/>
                <a:ea typeface="HY동녘B" pitchFamily="18" charset="-127"/>
              </a:rPr>
              <a:t>도로 개통 예정</a:t>
            </a:r>
            <a:endParaRPr lang="en-US" altLang="ko-KR" dirty="0" smtClean="0">
              <a:solidFill>
                <a:srgbClr val="FF0000"/>
              </a:solidFill>
              <a:latin typeface="HY동녘B" pitchFamily="18" charset="-127"/>
              <a:ea typeface="HY동녘B" pitchFamily="18" charset="-127"/>
            </a:endParaRPr>
          </a:p>
          <a:p>
            <a:pPr algn="ctr"/>
            <a:r>
              <a:rPr lang="en-US" altLang="ko-KR" sz="1600" dirty="0" smtClean="0">
                <a:solidFill>
                  <a:srgbClr val="FF0000"/>
                </a:solidFill>
                <a:latin typeface="HY동녘B" pitchFamily="18" charset="-127"/>
                <a:ea typeface="HY동녘B" pitchFamily="18" charset="-127"/>
              </a:rPr>
              <a:t>(KTX </a:t>
            </a:r>
            <a:r>
              <a:rPr lang="ko-KR" altLang="en-US" sz="1600" dirty="0" smtClean="0">
                <a:solidFill>
                  <a:srgbClr val="FF0000"/>
                </a:solidFill>
                <a:latin typeface="HY동녘B" pitchFamily="18" charset="-127"/>
                <a:ea typeface="HY동녘B" pitchFamily="18" charset="-127"/>
              </a:rPr>
              <a:t>역 직통도로</a:t>
            </a:r>
            <a:r>
              <a:rPr lang="en-US" altLang="ko-KR" sz="1600" dirty="0" smtClean="0">
                <a:solidFill>
                  <a:srgbClr val="FF0000"/>
                </a:solidFill>
                <a:latin typeface="HY동녘B" pitchFamily="18" charset="-127"/>
                <a:ea typeface="HY동녘B" pitchFamily="18" charset="-127"/>
              </a:rPr>
              <a:t>)</a:t>
            </a:r>
            <a:endParaRPr lang="ko-KR" altLang="en-US" sz="1600" dirty="0">
              <a:solidFill>
                <a:srgbClr val="FF0000"/>
              </a:solidFill>
              <a:latin typeface="HY동녘B" pitchFamily="18" charset="-127"/>
              <a:ea typeface="HY동녘B" pitchFamily="18" charset="-127"/>
            </a:endParaRPr>
          </a:p>
        </p:txBody>
      </p:sp>
      <p:sp>
        <p:nvSpPr>
          <p:cNvPr id="24" name="모서리가 둥근 직사각형 22"/>
          <p:cNvSpPr>
            <a:spLocks noChangeArrowheads="1"/>
          </p:cNvSpPr>
          <p:nvPr/>
        </p:nvSpPr>
        <p:spPr bwMode="auto">
          <a:xfrm>
            <a:off x="902016" y="2206973"/>
            <a:ext cx="1369533" cy="370368"/>
          </a:xfrm>
          <a:prstGeom prst="roundRect">
            <a:avLst>
              <a:gd name="adj" fmla="val 16667"/>
            </a:avLst>
          </a:prstGeom>
          <a:solidFill>
            <a:srgbClr val="FF99CC">
              <a:alpha val="59999"/>
            </a:srgbClr>
          </a:solidFill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ko-KR" altLang="en-US" sz="1000" b="1" dirty="0" smtClean="0"/>
              <a:t>영화 초등학교</a:t>
            </a:r>
            <a:endParaRPr lang="en-US" altLang="ko-KR" sz="1000" b="1" dirty="0" smtClean="0"/>
          </a:p>
          <a:p>
            <a:r>
              <a:rPr lang="ko-KR" altLang="en-US" sz="1000" b="1" dirty="0" err="1" smtClean="0"/>
              <a:t>신언</a:t>
            </a:r>
            <a:r>
              <a:rPr lang="ko-KR" altLang="en-US" sz="1000" b="1" dirty="0" smtClean="0"/>
              <a:t> 중학교 약 </a:t>
            </a:r>
            <a:r>
              <a:rPr lang="en-US" altLang="ko-KR" sz="1000" b="1" dirty="0" smtClean="0"/>
              <a:t>312m</a:t>
            </a:r>
            <a:endParaRPr lang="ko-KR" altLang="en-US" sz="1000" b="1" dirty="0"/>
          </a:p>
        </p:txBody>
      </p:sp>
      <p:cxnSp>
        <p:nvCxnSpPr>
          <p:cNvPr id="26" name="직선 화살표 연결선 21"/>
          <p:cNvCxnSpPr>
            <a:cxnSpLocks noChangeShapeType="1"/>
            <a:stCxn id="10" idx="21"/>
          </p:cNvCxnSpPr>
          <p:nvPr/>
        </p:nvCxnSpPr>
        <p:spPr bwMode="auto">
          <a:xfrm flipH="1" flipV="1">
            <a:off x="2372285" y="2132856"/>
            <a:ext cx="177215" cy="742371"/>
          </a:xfrm>
          <a:prstGeom prst="straightConnector1">
            <a:avLst/>
          </a:prstGeom>
          <a:noFill/>
          <a:ln w="31750" algn="ctr">
            <a:solidFill>
              <a:srgbClr val="FF0000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50490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1" y="836712"/>
            <a:ext cx="9089454" cy="4464495"/>
          </a:xfrm>
          <a:prstGeom prst="rect">
            <a:avLst/>
          </a:prstGeom>
        </p:spPr>
      </p:pic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79782"/>
              </p:ext>
            </p:extLst>
          </p:nvPr>
        </p:nvGraphicFramePr>
        <p:xfrm>
          <a:off x="46927" y="5300067"/>
          <a:ext cx="9036500" cy="1004053"/>
        </p:xfrm>
        <a:graphic>
          <a:graphicData uri="http://schemas.openxmlformats.org/drawingml/2006/table">
            <a:tbl>
              <a:tblPr/>
              <a:tblGrid>
                <a:gridCol w="821500"/>
                <a:gridCol w="821500"/>
                <a:gridCol w="821500"/>
                <a:gridCol w="821500"/>
                <a:gridCol w="821500"/>
                <a:gridCol w="821500"/>
                <a:gridCol w="821500"/>
                <a:gridCol w="821500"/>
                <a:gridCol w="821500"/>
                <a:gridCol w="821500"/>
                <a:gridCol w="821500"/>
              </a:tblGrid>
              <a:tr h="1694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Type</a:t>
                      </a: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세대 수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전용면적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주거공유면적</a:t>
                      </a: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공급면적</a:t>
                      </a: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기타공용</a:t>
                      </a: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지하주차장</a:t>
                      </a: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계약면적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9400">
                <a:tc vMerge="1"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그래픽M" pitchFamily="18" charset="-127"/>
                        <a:ea typeface="HY그래픽M" pitchFamily="18" charset="-127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㎡</a:t>
                      </a: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평</a:t>
                      </a:r>
                      <a:endParaRPr lang="ko-KR" altLang="en-US" sz="105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현관</a:t>
                      </a:r>
                      <a:r>
                        <a:rPr lang="en-US" altLang="ko-KR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계단</a:t>
                      </a:r>
                      <a:r>
                        <a:rPr lang="en-US" altLang="ko-KR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,</a:t>
                      </a:r>
                      <a:r>
                        <a:rPr lang="ko-KR" altLang="en-US" sz="1050" b="1" i="0" u="none" strike="noStrike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벽체</a:t>
                      </a:r>
                      <a:endParaRPr lang="en-US" altLang="ko-KR" sz="1050" b="1" i="0" u="none" strike="noStrike" dirty="0" smtClean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㎡</a:t>
                      </a: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Py</a:t>
                      </a:r>
                      <a:endParaRPr lang="en-US" sz="105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그래픽M" pitchFamily="18" charset="-127"/>
                        <a:ea typeface="HY그래픽M" pitchFamily="18" charset="-127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㎡</a:t>
                      </a: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 err="1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Py</a:t>
                      </a:r>
                      <a:endParaRPr lang="en-US" sz="1050" b="1" i="0" u="none" strike="noStrike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1694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84A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126</a:t>
                      </a: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84,869</a:t>
                      </a:r>
                      <a:endParaRPr lang="ko-KR" altLang="en-US" sz="1050" b="1" i="0" u="none" strike="noStrike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25,67</a:t>
                      </a:r>
                      <a:endParaRPr lang="ko-KR" altLang="en-US" sz="1050" b="1" i="0" u="none" strike="noStrike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25,837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110,707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33,49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39,695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36,014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150,402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48,88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84B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218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84,909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25,69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25,803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110,712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33,49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39,714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36,031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150,426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45,50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74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326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74,892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22,65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25,351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100,242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30,32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35,029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31,780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135,271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40,92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413" marR="6413" marT="6413" marB="0"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7615" y="-25689"/>
            <a:ext cx="20649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단지 배치도</a:t>
            </a:r>
            <a:endParaRPr lang="ko-KR" altLang="en-US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810" y="835154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94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579115"/>
              </p:ext>
            </p:extLst>
          </p:nvPr>
        </p:nvGraphicFramePr>
        <p:xfrm>
          <a:off x="57949" y="875954"/>
          <a:ext cx="9028894" cy="5433360"/>
        </p:xfrm>
        <a:graphic>
          <a:graphicData uri="http://schemas.openxmlformats.org/drawingml/2006/table">
            <a:tbl>
              <a:tblPr/>
              <a:tblGrid>
                <a:gridCol w="268316"/>
                <a:gridCol w="268316"/>
                <a:gridCol w="268316"/>
                <a:gridCol w="268316"/>
                <a:gridCol w="268316"/>
                <a:gridCol w="72237"/>
                <a:gridCol w="268316"/>
                <a:gridCol w="268316"/>
                <a:gridCol w="268316"/>
                <a:gridCol w="268316"/>
                <a:gridCol w="268316"/>
                <a:gridCol w="67080"/>
                <a:gridCol w="268316"/>
                <a:gridCol w="268316"/>
                <a:gridCol w="268316"/>
                <a:gridCol w="268316"/>
                <a:gridCol w="268316"/>
                <a:gridCol w="268316"/>
                <a:gridCol w="60693"/>
                <a:gridCol w="268316"/>
                <a:gridCol w="268316"/>
                <a:gridCol w="268316"/>
                <a:gridCol w="268316"/>
                <a:gridCol w="268316"/>
                <a:gridCol w="60693"/>
                <a:gridCol w="268316"/>
                <a:gridCol w="268316"/>
                <a:gridCol w="268316"/>
                <a:gridCol w="268316"/>
                <a:gridCol w="268316"/>
                <a:gridCol w="60693"/>
                <a:gridCol w="268316"/>
                <a:gridCol w="268316"/>
                <a:gridCol w="60693"/>
                <a:gridCol w="268316"/>
                <a:gridCol w="268316"/>
                <a:gridCol w="60693"/>
                <a:gridCol w="268316"/>
                <a:gridCol w="268316"/>
              </a:tblGrid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85B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802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704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704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702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604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605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602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502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302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  <a:tr h="16497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101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102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103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104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105</a:t>
                      </a:r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106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107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108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동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85B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84A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latin typeface="HY울릉도M"/>
                        </a:rPr>
                        <a:t>74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C10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FFFFFF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497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111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세대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95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세대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114</a:t>
                      </a:r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세대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105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세대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113</a:t>
                      </a:r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세대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44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세대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44</a:t>
                      </a:r>
                      <a:r>
                        <a:rPr lang="ko-KR" altLang="en-US" sz="700" b="0" i="0" u="none" strike="noStrike">
                          <a:solidFill>
                            <a:srgbClr val="000000"/>
                          </a:solidFill>
                          <a:latin typeface="HY울릉도M"/>
                        </a:rPr>
                        <a:t>세대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>
                        <a:solidFill>
                          <a:srgbClr val="000000"/>
                        </a:solidFill>
                        <a:latin typeface="HY울릉도M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44</a:t>
                      </a:r>
                      <a:r>
                        <a:rPr lang="ko-KR" altLang="en-US" sz="700" b="0" i="0" u="none" strike="noStrike" dirty="0">
                          <a:solidFill>
                            <a:srgbClr val="000000"/>
                          </a:solidFill>
                          <a:latin typeface="HY울릉도M"/>
                        </a:rPr>
                        <a:t>세대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06815" y="-25689"/>
            <a:ext cx="21980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동</a:t>
            </a:r>
            <a:r>
              <a:rPr lang="en-US" altLang="ko-KR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.</a:t>
            </a:r>
            <a:r>
              <a:rPr lang="ko-KR" altLang="en-US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호 배치도</a:t>
            </a:r>
            <a:endParaRPr lang="ko-KR" altLang="en-US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53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7379" y="-25689"/>
            <a:ext cx="2770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단위세대 평면도</a:t>
            </a:r>
            <a:endParaRPr lang="ko-KR" altLang="en-US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154" y="549748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0622"/>
            <a:ext cx="9144000" cy="536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27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9445" y="-25689"/>
            <a:ext cx="5588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 서 울산 교동 두산 아파트 가격표</a:t>
            </a:r>
            <a:endParaRPr lang="ko-KR" altLang="en-US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154494"/>
              </p:ext>
            </p:extLst>
          </p:nvPr>
        </p:nvGraphicFramePr>
        <p:xfrm>
          <a:off x="-6796" y="476673"/>
          <a:ext cx="9143999" cy="5832647"/>
        </p:xfrm>
        <a:graphic>
          <a:graphicData uri="http://schemas.openxmlformats.org/drawingml/2006/table">
            <a:tbl>
              <a:tblPr/>
              <a:tblGrid>
                <a:gridCol w="487969"/>
                <a:gridCol w="634358"/>
                <a:gridCol w="275280"/>
                <a:gridCol w="676260"/>
                <a:gridCol w="509656"/>
                <a:gridCol w="504235"/>
                <a:gridCol w="509656"/>
                <a:gridCol w="504235"/>
                <a:gridCol w="504235"/>
                <a:gridCol w="504235"/>
                <a:gridCol w="504235"/>
                <a:gridCol w="504235"/>
                <a:gridCol w="504235"/>
                <a:gridCol w="504235"/>
                <a:gridCol w="504235"/>
                <a:gridCol w="504235"/>
                <a:gridCol w="436721"/>
                <a:gridCol w="571749"/>
              </a:tblGrid>
              <a:tr h="376526">
                <a:tc gridSpan="18">
                  <a:txBody>
                    <a:bodyPr/>
                    <a:lstStyle/>
                    <a:p>
                      <a:pPr algn="ctr" fontAlgn="ctr"/>
                      <a:endParaRPr lang="ko-KR" alt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HY동녘M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5052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1" i="0" u="none" strike="noStrike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&lt;</a:t>
                      </a:r>
                      <a:r>
                        <a:rPr lang="ko-KR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단위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/</a:t>
                      </a:r>
                      <a:r>
                        <a:rPr lang="ko-KR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천원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&gt;</a:t>
                      </a:r>
                      <a:endParaRPr lang="en-US" alt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8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주택 형</a:t>
                      </a:r>
                      <a:endParaRPr lang="ko-KR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조 합 원</a:t>
                      </a:r>
                      <a: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/>
                      </a:r>
                      <a:br>
                        <a:rPr lang="ko-KR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</a:br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총 금 액</a:t>
                      </a:r>
                      <a:endParaRPr lang="en-US" altLang="ko-KR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업무추진비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발코니포함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)</a:t>
                      </a: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 계약금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 계약금</a:t>
                      </a:r>
                      <a:endParaRPr lang="en-US" altLang="ko-K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en-US" altLang="ko-KR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(1</a:t>
                      </a:r>
                      <a:r>
                        <a:rPr lang="ko-KR" altLang="en-U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개월 후</a:t>
                      </a:r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중도금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업무 </a:t>
                      </a:r>
                      <a:r>
                        <a:rPr lang="ko-KR" altLang="en-US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대행비</a:t>
                      </a:r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,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발코니 제외</a:t>
                      </a:r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)</a:t>
                      </a:r>
                      <a:endParaRPr lang="en-US" altLang="ko-KR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잔금</a:t>
                      </a:r>
                      <a:endParaRPr lang="en-US" altLang="ko-K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발코니</a:t>
                      </a:r>
                      <a:endParaRPr lang="en-US" altLang="ko-KR" sz="900" b="1" i="0" u="none" strike="noStrike" dirty="0" smtClean="0">
                        <a:solidFill>
                          <a:srgbClr val="FF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ko-KR" alt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포함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)</a:t>
                      </a:r>
                      <a:endParaRPr lang="ko-KR" alt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평당 가</a:t>
                      </a:r>
                      <a:endParaRPr lang="en-US" altLang="ko-K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(</a:t>
                      </a:r>
                      <a:r>
                        <a:rPr lang="ko-KR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업무추진비</a:t>
                      </a:r>
                      <a:endParaRPr lang="en-US" altLang="ko-KR" sz="800" b="1" i="0" u="none" strike="noStrike" dirty="0" smtClean="0">
                        <a:solidFill>
                          <a:srgbClr val="FF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ko-KR" alt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발코니</a:t>
                      </a:r>
                      <a:endParaRPr lang="en-US" altLang="ko-KR" sz="900" b="1" i="0" u="none" strike="noStrike" dirty="0" smtClean="0">
                        <a:solidFill>
                          <a:srgbClr val="FF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ko-KR" alt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포함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)</a:t>
                      </a:r>
                      <a:endParaRPr lang="ko-KR" alt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52028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분담금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업무</a:t>
                      </a:r>
                      <a:b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</a:br>
                      <a:r>
                        <a:rPr lang="ko-KR" altLang="en-US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대행비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분담금</a:t>
                      </a: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업무</a:t>
                      </a:r>
                      <a:b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ko-KR" altLang="en-US" sz="1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대행비</a:t>
                      </a:r>
                      <a:endParaRPr lang="ko-KR" altLang="en-US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합계</a:t>
                      </a: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</a:t>
                      </a:r>
                      <a:endParaRPr lang="en-US" altLang="ko-K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ko-KR" alt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조합 설립</a:t>
                      </a:r>
                      <a:endParaRPr lang="en-US" altLang="ko-KR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ko-KR" alt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후 </a:t>
                      </a:r>
                      <a:r>
                        <a:rPr lang="en-US" altLang="ko-KR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</a:t>
                      </a:r>
                      <a:r>
                        <a:rPr lang="ko-KR" alt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일 이내</a:t>
                      </a:r>
                      <a:endParaRPr lang="ko-KR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</a:t>
                      </a:r>
                      <a:endParaRPr lang="en-US" altLang="ko-K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</a:t>
                      </a:r>
                      <a:endParaRPr lang="en-US" altLang="ko-K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6</a:t>
                      </a:r>
                      <a:r>
                        <a:rPr lang="ko-KR" alt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차</a:t>
                      </a:r>
                      <a:endParaRPr lang="ko-KR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941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74</a:t>
                      </a:r>
                    </a:p>
                    <a:p>
                      <a:pPr algn="ctr" fontAlgn="ctr"/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(30.32</a:t>
                      </a:r>
                      <a:r>
                        <a:rPr lang="ko-KR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형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  <a:p>
                      <a:pPr algn="ctr" fontAlgn="ctr"/>
                      <a:endParaRPr lang="en-US" altLang="ko-K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326</a:t>
                      </a:r>
                    </a:p>
                    <a:p>
                      <a:pPr algn="ctr" fontAlgn="ctr"/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세대</a:t>
                      </a:r>
                      <a:endParaRPr lang="en-US" altLang="ko-K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232,220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21,072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21,072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21,072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21,072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21,072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21,072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49,788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7,658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194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238,890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7,000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21,739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21,739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21,739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21,739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21,739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21,739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51,456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7,878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194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245,870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22,437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22,437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22,437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22,437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22,437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22,437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53,248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8,109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194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~10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254,050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5,000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5,000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7,000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29,000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23,255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23,255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23,255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23,255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23,255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23,255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55,520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8,378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3070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~19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 </a:t>
                      </a:r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ko-KR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일부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261,030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23,953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23,953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23,953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23,953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23,953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23,953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57,312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8,609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3072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층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~12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층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altLang="ko-KR" sz="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층 이상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/>
                      </a:r>
                      <a:b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일반분양예정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300,170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9,900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21941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84A</a:t>
                      </a:r>
                    </a:p>
                    <a:p>
                      <a:pPr algn="ctr" fontAlgn="ctr"/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(33.49</a:t>
                      </a:r>
                      <a:r>
                        <a:rPr lang="ko-KR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형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  <a:p>
                      <a:pPr algn="ctr" fontAlgn="ctr"/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126</a:t>
                      </a:r>
                    </a:p>
                    <a:p>
                      <a:pPr algn="ctr" fontAlgn="ctr"/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세대</a:t>
                      </a:r>
                      <a:endParaRPr lang="en-US" altLang="ko-K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252,910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54,664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7,551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194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260,950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7,000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56,880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7,791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194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268,990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32,000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59,096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8,031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194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~10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278,030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5,000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5,000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7,000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61,712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8,301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3070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~19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 </a:t>
                      </a:r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ko-KR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일부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285,400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34,000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63,660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8,521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3072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층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~12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층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altLang="ko-KR" sz="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층 이상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/>
                      </a:r>
                      <a:b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일반분양예정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331,550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9,899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1941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84B</a:t>
                      </a:r>
                    </a:p>
                    <a:p>
                      <a:pPr algn="ctr" fontAlgn="ctr"/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(33.49</a:t>
                      </a:r>
                      <a:r>
                        <a:rPr lang="ko-KR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형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  <a:p>
                      <a:pPr algn="ctr" fontAlgn="ctr"/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284</a:t>
                      </a:r>
                    </a:p>
                    <a:p>
                      <a:pPr algn="ctr" fontAlgn="ctr"/>
                      <a:r>
                        <a:rPr lang="ko-KR" alt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세대</a:t>
                      </a:r>
                      <a:endParaRPr lang="en-US" altLang="ko-K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252,910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23,041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54,664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7,551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194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260,950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7,000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31,000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23,845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56,880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7,791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194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4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268,990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32,000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24,649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59,096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8,031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21941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~10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endParaRPr lang="ko-KR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278,030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5,000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5,000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7,000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33,000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25,553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61,712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8,301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30708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13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~19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층 </a:t>
                      </a:r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  <a:p>
                      <a:pPr algn="ctr" fontAlgn="ctr"/>
                      <a:r>
                        <a:rPr lang="ko-KR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일부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285,400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1,300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  </a:t>
                      </a:r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7,000 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30,000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34,000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26,290 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63,660</a:t>
                      </a:r>
                      <a:endParaRPr lang="en-US" altLang="ko-KR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8,521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30727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층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~12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층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altLang="ko-KR" sz="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층 이상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/>
                      </a:r>
                      <a:b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</a:t>
                      </a:r>
                      <a:r>
                        <a:rPr lang="ko-KR" altLang="en-US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일반분양예정</a:t>
                      </a:r>
                      <a:r>
                        <a:rPr lang="en-US" altLang="ko-KR" sz="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ko-KR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331,550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-</a:t>
                      </a:r>
                      <a:endParaRPr lang="en-US" altLang="ko-KR" sz="11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9,899</a:t>
                      </a:r>
                      <a:endParaRPr lang="en-US" altLang="ko-KR" sz="1200" b="1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6090" marR="6090" marT="60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314" y="541770"/>
            <a:ext cx="1174390" cy="438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02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4336" y="-32717"/>
            <a:ext cx="42963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계약금 납부 및 구비서류 </a:t>
            </a:r>
            <a:endParaRPr lang="ko-KR" altLang="en-US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6635"/>
              </p:ext>
            </p:extLst>
          </p:nvPr>
        </p:nvGraphicFramePr>
        <p:xfrm>
          <a:off x="113605" y="865288"/>
          <a:ext cx="8908033" cy="1842492"/>
        </p:xfrm>
        <a:graphic>
          <a:graphicData uri="http://schemas.openxmlformats.org/drawingml/2006/table">
            <a:tbl>
              <a:tblPr/>
              <a:tblGrid>
                <a:gridCol w="1088340"/>
                <a:gridCol w="1388353"/>
                <a:gridCol w="1674190"/>
                <a:gridCol w="1367937"/>
                <a:gridCol w="1735440"/>
                <a:gridCol w="1653773"/>
              </a:tblGrid>
              <a:tr h="564367">
                <a:tc rowSpan="3"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평형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타입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 계약금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 계약금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+2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</a:t>
                      </a:r>
                      <a:endParaRPr lang="en-US" altLang="ko-KR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계약금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88344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굴림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분담금</a:t>
                      </a:r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업무 </a:t>
                      </a:r>
                      <a:r>
                        <a:rPr lang="ko-KR" alt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대행비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분담금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업무 </a:t>
                      </a:r>
                      <a:r>
                        <a:rPr lang="ko-KR" alt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대행비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endParaRPr lang="en-US" altLang="ko-KR" sz="105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 fontAlgn="ctr"/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단위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천원</a:t>
                      </a:r>
                      <a:r>
                        <a:rPr lang="en-US" altLang="ko-KR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  <a:p>
                      <a:pPr algn="l" fontAlgn="ctr"/>
                      <a:r>
                        <a:rPr lang="en-US" altLang="ko-KR" sz="105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       </a:t>
                      </a:r>
                      <a:endParaRPr lang="ko-KR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7603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굴림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가 입 시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계약 후 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개월 후</a:t>
                      </a:r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60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74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5,000</a:t>
                      </a:r>
                      <a:r>
                        <a:rPr lang="ko-KR" altLang="en-US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en-US" altLang="ko-KR" sz="20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5,000</a:t>
                      </a:r>
                      <a:r>
                        <a:rPr lang="ko-KR" altLang="en-US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endParaRPr lang="en-US" altLang="ko-KR" sz="20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13,000</a:t>
                      </a:r>
                      <a:r>
                        <a:rPr lang="ko-KR" altLang="en-US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endParaRPr lang="en-US" altLang="ko-KR" sz="20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7,000</a:t>
                      </a:r>
                      <a:r>
                        <a:rPr lang="ko-KR" altLang="en-US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endParaRPr lang="en-US" altLang="ko-KR" sz="20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30,000</a:t>
                      </a:r>
                      <a:endParaRPr lang="en-US" altLang="ko-KR" sz="20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60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84 (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),(B)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5,000</a:t>
                      </a:r>
                      <a:endParaRPr lang="en-US" altLang="ko-KR" sz="20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5,000</a:t>
                      </a:r>
                      <a:endParaRPr lang="en-US" altLang="ko-KR" sz="20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13,000</a:t>
                      </a:r>
                      <a:r>
                        <a:rPr lang="ko-KR" altLang="en-US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 </a:t>
                      </a:r>
                      <a:endParaRPr lang="en-US" altLang="ko-KR" sz="20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7,000</a:t>
                      </a:r>
                      <a:endParaRPr lang="en-US" altLang="ko-KR" sz="2000" b="1" i="0" u="none" strike="noStrike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30,000</a:t>
                      </a:r>
                      <a:endParaRPr lang="en-US" altLang="ko-KR" sz="20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044102"/>
              </p:ext>
            </p:extLst>
          </p:nvPr>
        </p:nvGraphicFramePr>
        <p:xfrm>
          <a:off x="97893" y="2819028"/>
          <a:ext cx="8938604" cy="873620"/>
        </p:xfrm>
        <a:graphic>
          <a:graphicData uri="http://schemas.openxmlformats.org/drawingml/2006/table">
            <a:tbl>
              <a:tblPr/>
              <a:tblGrid>
                <a:gridCol w="1061431"/>
                <a:gridCol w="1188998"/>
                <a:gridCol w="2123389"/>
                <a:gridCol w="1627931"/>
                <a:gridCol w="2936855"/>
              </a:tblGrid>
              <a:tr h="28866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구분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은행 명 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계좌번호 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예금주 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유의사항 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8866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분담금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경남은행 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207-0044-3077-01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아시아신탁㈜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입금 시 </a:t>
                      </a: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해당금액을 반드시 확인하시고</a:t>
                      </a:r>
                      <a:b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ko-KR" alt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해당금액을 각각의 계좌에 납입하여 주십시오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98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업무 </a:t>
                      </a:r>
                      <a:r>
                        <a:rPr lang="ko-KR" alt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대행비</a:t>
                      </a:r>
                      <a:endParaRPr lang="ko-KR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207-0044-3099-05</a:t>
                      </a:r>
                    </a:p>
                  </a:txBody>
                  <a:tcPr marL="6929" marR="6929" marT="692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5" name="그룹 4"/>
          <p:cNvGrpSpPr/>
          <p:nvPr/>
        </p:nvGrpSpPr>
        <p:grpSpPr>
          <a:xfrm>
            <a:off x="34355" y="3772991"/>
            <a:ext cx="2494267" cy="384578"/>
            <a:chOff x="560512" y="1333138"/>
            <a:chExt cx="2494267" cy="384578"/>
          </a:xfrm>
        </p:grpSpPr>
        <p:pic>
          <p:nvPicPr>
            <p:cNvPr id="6" name="Picture 4" descr="C:\Users\최기복\Downloads\webelements-graphicsfuel\verticalfold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512" y="1333138"/>
              <a:ext cx="241377" cy="384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70179" y="1333138"/>
              <a:ext cx="2284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 smtClean="0">
                  <a:solidFill>
                    <a:prstClr val="black"/>
                  </a:solidFill>
                  <a:latin typeface="가는각진제목체" charset="-127"/>
                  <a:ea typeface="가는각진제목체" charset="-127"/>
                </a:rPr>
                <a:t>지역주택조합</a:t>
              </a:r>
              <a:r>
                <a:rPr lang="ko-KR" altLang="en-US" sz="1400" b="1" dirty="0" smtClean="0">
                  <a:solidFill>
                    <a:prstClr val="black"/>
                  </a:solidFill>
                  <a:latin typeface="가는각진제목체" charset="-127"/>
                  <a:ea typeface="가는각진제목체" charset="-127"/>
                </a:rPr>
                <a:t> 조합원 자격안내</a:t>
              </a:r>
              <a:endParaRPr lang="ko-KR" altLang="en-US" sz="1400" b="1" dirty="0">
                <a:solidFill>
                  <a:prstClr val="black"/>
                </a:solidFill>
                <a:latin typeface="가는각진제목체" charset="-127"/>
                <a:ea typeface="가는각진제목체" charset="-127"/>
              </a:endParaRPr>
            </a:p>
          </p:txBody>
        </p:sp>
      </p:grp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597180"/>
              </p:ext>
            </p:extLst>
          </p:nvPr>
        </p:nvGraphicFramePr>
        <p:xfrm>
          <a:off x="56454" y="4159336"/>
          <a:ext cx="8980041" cy="12138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7726"/>
                <a:gridCol w="3723849"/>
                <a:gridCol w="2618466"/>
              </a:tblGrid>
              <a:tr h="26799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자격요건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    용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   외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729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거주지역 요건</a:t>
                      </a:r>
                      <a:r>
                        <a:rPr lang="ko-KR" altLang="en-US" sz="1200" b="1" baseline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및 기간</a:t>
                      </a:r>
                      <a:endParaRPr lang="en-US" altLang="ko-KR" sz="12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조합설립인가 신청일 현재 울산 광역시</a:t>
                      </a:r>
                      <a:r>
                        <a:rPr lang="en-US" altLang="ko-KR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</a:p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부산광역시</a:t>
                      </a:r>
                      <a:r>
                        <a:rPr lang="en-US" altLang="ko-KR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경상남도 에 </a:t>
                      </a:r>
                      <a:r>
                        <a:rPr lang="en-US" altLang="ko-KR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</a:t>
                      </a: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개월 이상 거주한 세대주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조합설립인가 신청일 이후에는</a:t>
                      </a:r>
                      <a:endParaRPr lang="en-US" altLang="ko-KR" sz="11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타 지역으로 이전해도 자격유지</a:t>
                      </a:r>
                      <a:endParaRPr lang="ko-KR" altLang="en-US" sz="11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29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주택소유여부</a:t>
                      </a:r>
                      <a:endParaRPr lang="ko-KR" altLang="en-US" sz="12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무주택</a:t>
                      </a:r>
                      <a:r>
                        <a:rPr lang="ko-KR" altLang="en-US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세대주</a:t>
                      </a:r>
                      <a:endParaRPr lang="en-US" altLang="ko-KR" sz="1200" b="1" baseline="0" dirty="0" smtClean="0">
                        <a:solidFill>
                          <a:srgbClr val="C0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전용 </a:t>
                      </a:r>
                      <a:r>
                        <a:rPr lang="en-US" altLang="ko-KR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85</a:t>
                      </a:r>
                      <a:r>
                        <a:rPr lang="ko-KR" altLang="en-US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㎡이하 주택</a:t>
                      </a:r>
                      <a:r>
                        <a:rPr lang="en-US" altLang="ko-KR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채만 소유한 세대주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</a:t>
                      </a:r>
                      <a:r>
                        <a:rPr lang="ko-KR" altLang="en-US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 이상의 직계존속이</a:t>
                      </a:r>
                      <a:endParaRPr lang="en-US" altLang="ko-KR" sz="11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주택을 소유하고 있는 경우는 가능</a:t>
                      </a:r>
                      <a:endParaRPr lang="ko-KR" altLang="en-US" sz="11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745465"/>
              </p:ext>
            </p:extLst>
          </p:nvPr>
        </p:nvGraphicFramePr>
        <p:xfrm>
          <a:off x="9526" y="5435700"/>
          <a:ext cx="9134474" cy="1412775"/>
        </p:xfrm>
        <a:graphic>
          <a:graphicData uri="http://schemas.openxmlformats.org/drawingml/2006/table">
            <a:tbl>
              <a:tblPr/>
              <a:tblGrid>
                <a:gridCol w="7163830"/>
                <a:gridCol w="1030330"/>
                <a:gridCol w="940314"/>
              </a:tblGrid>
              <a:tr h="418371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*</a:t>
                      </a:r>
                      <a:r>
                        <a:rPr lang="ko-KR" alt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계약시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 구비서류 </a:t>
                      </a:r>
                      <a:r>
                        <a:rPr lang="en-US" altLang="ko-KR" sz="1400" b="1" i="0" u="sng" strike="noStrike" dirty="0" smtClean="0">
                          <a:solidFill>
                            <a:srgbClr val="FF0000"/>
                          </a:solidFill>
                          <a:effectLst/>
                          <a:latin typeface="HY그래픽"/>
                        </a:rPr>
                        <a:t>(</a:t>
                      </a:r>
                      <a:r>
                        <a:rPr lang="ko-KR" altLang="en-US" sz="1400" b="1" i="0" u="sng" strike="noStrike" dirty="0" smtClean="0">
                          <a:solidFill>
                            <a:srgbClr val="FF0000"/>
                          </a:solidFill>
                          <a:effectLst/>
                          <a:latin typeface="HY그래픽"/>
                        </a:rPr>
                        <a:t>상기 </a:t>
                      </a:r>
                      <a:r>
                        <a:rPr lang="ko-KR" altLang="en-US" sz="1400" b="1" i="0" u="sng" strike="noStrike" dirty="0" err="1" smtClean="0">
                          <a:solidFill>
                            <a:srgbClr val="FF0000"/>
                          </a:solidFill>
                          <a:effectLst/>
                          <a:latin typeface="HY그래픽"/>
                        </a:rPr>
                        <a:t>제증명</a:t>
                      </a:r>
                      <a:r>
                        <a:rPr lang="ko-KR" altLang="en-US" sz="1400" b="1" i="0" u="sng" strike="noStrike" dirty="0" smtClean="0">
                          <a:solidFill>
                            <a:srgbClr val="FF0000"/>
                          </a:solidFill>
                          <a:effectLst/>
                          <a:latin typeface="HY그래픽"/>
                        </a:rPr>
                        <a:t> 서류는 최근 </a:t>
                      </a:r>
                      <a:r>
                        <a:rPr lang="en-US" altLang="ko-KR" sz="1400" b="1" i="0" u="sng" strike="noStrike" dirty="0" smtClean="0">
                          <a:solidFill>
                            <a:srgbClr val="FF0000"/>
                          </a:solidFill>
                          <a:effectLst/>
                          <a:latin typeface="HY그래픽"/>
                        </a:rPr>
                        <a:t>1</a:t>
                      </a:r>
                      <a:r>
                        <a:rPr lang="ko-KR" altLang="en-US" sz="1400" b="1" i="0" u="sng" strike="noStrike" dirty="0" smtClean="0">
                          <a:solidFill>
                            <a:srgbClr val="FF0000"/>
                          </a:solidFill>
                          <a:effectLst/>
                          <a:latin typeface="HY그래픽"/>
                        </a:rPr>
                        <a:t>주일 이전 </a:t>
                      </a:r>
                      <a:r>
                        <a:rPr lang="ko-KR" altLang="en-US" sz="1400" b="1" i="0" u="sng" strike="noStrike" dirty="0" err="1" smtClean="0">
                          <a:solidFill>
                            <a:srgbClr val="FF0000"/>
                          </a:solidFill>
                          <a:effectLst/>
                          <a:latin typeface="HY그래픽"/>
                        </a:rPr>
                        <a:t>발행분에</a:t>
                      </a:r>
                      <a:r>
                        <a:rPr lang="ko-KR" altLang="en-US" sz="1400" b="1" i="0" u="sng" strike="noStrike" dirty="0" smtClean="0">
                          <a:solidFill>
                            <a:srgbClr val="FF0000"/>
                          </a:solidFill>
                          <a:effectLst/>
                          <a:latin typeface="HY그래픽"/>
                        </a:rPr>
                        <a:t> 한함</a:t>
                      </a:r>
                      <a:r>
                        <a:rPr lang="en-US" altLang="ko-KR" sz="1400" b="1" i="0" u="sng" strike="noStrike" dirty="0" smtClean="0">
                          <a:solidFill>
                            <a:srgbClr val="FF0000"/>
                          </a:solidFill>
                          <a:effectLst/>
                          <a:latin typeface="HY그래픽"/>
                        </a:rPr>
                        <a:t>)</a:t>
                      </a:r>
                      <a:r>
                        <a:rPr lang="ko-KR" altLang="en-US" sz="1100" b="0" i="0" u="sng" strike="noStrike" baseline="0" dirty="0" smtClean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 </a:t>
                      </a:r>
                      <a:endParaRPr lang="ko-KR" altLang="en-US" sz="1400" b="1" i="0" u="sng" strike="noStrike" dirty="0">
                        <a:solidFill>
                          <a:srgbClr val="FF0000"/>
                        </a:solidFill>
                        <a:effectLst/>
                        <a:latin typeface="HY그래픽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65814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ko-KR" alt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인감증명서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5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통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(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용도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: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공란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)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 </a:t>
                      </a: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등본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2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통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(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주민번호 기재발급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-</a:t>
                      </a:r>
                      <a:r>
                        <a:rPr lang="ko-KR" alt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세대</a:t>
                      </a:r>
                      <a:r>
                        <a:rPr lang="ko-KR" altLang="en-US" sz="14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원</a:t>
                      </a:r>
                      <a:r>
                        <a:rPr lang="ko-KR" alt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포함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)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주민 초본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2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통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(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주소내역 포함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)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 </a:t>
                      </a:r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  <a:r>
                        <a:rPr lang="ko-KR" alt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입금증</a:t>
                      </a:r>
                      <a:endParaRPr lang="en-US" altLang="ko-KR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HY그래픽"/>
                      </a:endParaRPr>
                    </a:p>
                    <a:p>
                      <a:pPr algn="l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가족관계 증명서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2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통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기본 증명서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2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통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신분증 사본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1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부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인감도장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막도장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(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제출용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) 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신분증 사본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</a:p>
                    <a:p>
                      <a:pPr algn="l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분리세대 등본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1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통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HY그래픽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33625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대리인 </a:t>
                      </a:r>
                      <a:r>
                        <a:rPr lang="ko-KR" alt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계약시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: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계약자 인감증명서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1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통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(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용도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: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아파트 계약용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) 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대리인 신분증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대리인 도장 </a:t>
                      </a:r>
                      <a:r>
                        <a:rPr lang="en-US" altLang="ko-K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/ </a:t>
                      </a:r>
                      <a:r>
                        <a:rPr lang="ko-KR" alt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HY그래픽"/>
                        </a:rPr>
                        <a:t>위임장</a:t>
                      </a:r>
                      <a:endParaRPr lang="en-US" altLang="ko-KR" sz="1400" b="1" i="0" u="none" strike="noStrike" dirty="0">
                        <a:solidFill>
                          <a:srgbClr val="000000"/>
                        </a:solidFill>
                        <a:effectLst/>
                        <a:latin typeface="HY그래픽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002" y="548681"/>
            <a:ext cx="814350" cy="27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349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0"/>
          <p:cNvSpPr txBox="1">
            <a:spLocks noChangeArrowheads="1"/>
          </p:cNvSpPr>
          <p:nvPr/>
        </p:nvSpPr>
        <p:spPr bwMode="auto">
          <a:xfrm>
            <a:off x="675375" y="-34325"/>
            <a:ext cx="47371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KTX </a:t>
            </a:r>
            <a:r>
              <a:rPr lang="ko-KR" altLang="en-US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울산 </a:t>
            </a:r>
            <a:r>
              <a:rPr lang="ko-KR" altLang="en-US" sz="28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역세권</a:t>
            </a:r>
            <a:r>
              <a:rPr lang="ko-KR" altLang="en-US" sz="2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 개발사업 </a:t>
            </a:r>
            <a:endParaRPr lang="ko-KR" altLang="en-US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alpha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25" y="829469"/>
            <a:ext cx="9134475" cy="896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900" b="1" dirty="0" smtClean="0">
                <a:latin typeface="+mn-ea"/>
              </a:rPr>
              <a:t>울산시 울주군 </a:t>
            </a:r>
            <a:r>
              <a:rPr lang="ko-KR" altLang="en-US" sz="900" b="1" dirty="0" err="1" smtClean="0">
                <a:latin typeface="+mn-ea"/>
              </a:rPr>
              <a:t>삼남면</a:t>
            </a:r>
            <a:r>
              <a:rPr lang="ko-KR" altLang="en-US" sz="900" b="1" dirty="0" smtClean="0">
                <a:latin typeface="+mn-ea"/>
              </a:rPr>
              <a:t> 신화</a:t>
            </a:r>
            <a:r>
              <a:rPr lang="en-US" altLang="ko-KR" sz="900" b="1" dirty="0" smtClean="0">
                <a:latin typeface="+mn-ea"/>
              </a:rPr>
              <a:t>-</a:t>
            </a:r>
            <a:r>
              <a:rPr lang="ko-KR" altLang="en-US" sz="900" b="1" dirty="0" err="1" smtClean="0">
                <a:latin typeface="+mn-ea"/>
              </a:rPr>
              <a:t>교동리</a:t>
            </a:r>
            <a:r>
              <a:rPr lang="ko-KR" altLang="en-US" sz="900" b="1" dirty="0" smtClean="0">
                <a:latin typeface="+mn-ea"/>
              </a:rPr>
              <a:t> 일원에 들어서는 울산 </a:t>
            </a:r>
            <a:r>
              <a:rPr lang="ko-KR" altLang="en-US" sz="900" b="1" dirty="0" err="1" smtClean="0">
                <a:latin typeface="+mn-ea"/>
              </a:rPr>
              <a:t>역세권</a:t>
            </a:r>
            <a:r>
              <a:rPr lang="ko-KR" altLang="en-US" sz="900" b="1" dirty="0" smtClean="0">
                <a:latin typeface="+mn-ea"/>
              </a:rPr>
              <a:t> 개발지구는 </a:t>
            </a:r>
            <a:r>
              <a:rPr lang="en-US" altLang="ko-KR" sz="900" b="1" dirty="0" smtClean="0">
                <a:latin typeface="+mn-ea"/>
              </a:rPr>
              <a:t>2008</a:t>
            </a:r>
            <a:r>
              <a:rPr lang="ko-KR" altLang="en-US" sz="900" b="1" dirty="0" smtClean="0">
                <a:latin typeface="+mn-ea"/>
              </a:rPr>
              <a:t>년부터 </a:t>
            </a:r>
            <a:r>
              <a:rPr lang="en-US" altLang="ko-KR" sz="900" b="1" dirty="0" smtClean="0">
                <a:latin typeface="+mn-ea"/>
              </a:rPr>
              <a:t>2018</a:t>
            </a:r>
            <a:r>
              <a:rPr lang="ko-KR" altLang="en-US" sz="900" b="1" dirty="0" smtClean="0">
                <a:latin typeface="+mn-ea"/>
              </a:rPr>
              <a:t>년까지 </a:t>
            </a:r>
            <a:r>
              <a:rPr lang="en-US" altLang="ko-KR" sz="900" b="1" dirty="0" smtClean="0">
                <a:latin typeface="+mn-ea"/>
              </a:rPr>
              <a:t>1, 2</a:t>
            </a:r>
            <a:r>
              <a:rPr lang="ko-KR" altLang="en-US" sz="900" b="1" dirty="0" smtClean="0">
                <a:latin typeface="+mn-ea"/>
              </a:rPr>
              <a:t>단계로 나뉘어 진행된다</a:t>
            </a:r>
            <a:r>
              <a:rPr lang="en-US" altLang="ko-KR" sz="900" b="1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900" b="1" dirty="0" smtClean="0">
                <a:latin typeface="+mn-ea"/>
              </a:rPr>
              <a:t>고급주거타운을 비롯해 호텔</a:t>
            </a:r>
            <a:r>
              <a:rPr lang="en-US" altLang="ko-KR" sz="900" b="1" dirty="0" smtClean="0">
                <a:latin typeface="+mn-ea"/>
              </a:rPr>
              <a:t>, </a:t>
            </a:r>
            <a:r>
              <a:rPr lang="ko-KR" altLang="en-US" sz="900" b="1" dirty="0" smtClean="0">
                <a:latin typeface="+mn-ea"/>
              </a:rPr>
              <a:t>백화점</a:t>
            </a:r>
            <a:r>
              <a:rPr lang="en-US" altLang="ko-KR" sz="900" b="1" dirty="0" smtClean="0">
                <a:latin typeface="+mn-ea"/>
              </a:rPr>
              <a:t>, </a:t>
            </a:r>
            <a:r>
              <a:rPr lang="ko-KR" altLang="en-US" sz="900" b="1" dirty="0" err="1" smtClean="0">
                <a:latin typeface="+mn-ea"/>
              </a:rPr>
              <a:t>컨벤션</a:t>
            </a:r>
            <a:r>
              <a:rPr lang="ko-KR" altLang="en-US" sz="900" b="1" dirty="0" smtClean="0">
                <a:latin typeface="+mn-ea"/>
              </a:rPr>
              <a:t> 등이 들어서는 이 사업은 </a:t>
            </a:r>
            <a:r>
              <a:rPr lang="en-US" altLang="ko-KR" sz="900" b="1" dirty="0" smtClean="0">
                <a:latin typeface="+mn-ea"/>
              </a:rPr>
              <a:t>1</a:t>
            </a:r>
            <a:r>
              <a:rPr lang="ko-KR" altLang="en-US" sz="900" b="1" dirty="0" smtClean="0">
                <a:latin typeface="+mn-ea"/>
              </a:rPr>
              <a:t>단계 공사가 마무리 된 </a:t>
            </a:r>
            <a:r>
              <a:rPr lang="en-US" altLang="ko-KR" sz="900" b="1" dirty="0" smtClean="0">
                <a:latin typeface="+mn-ea"/>
              </a:rPr>
              <a:t>2014</a:t>
            </a:r>
            <a:r>
              <a:rPr lang="ko-KR" altLang="en-US" sz="900" b="1" dirty="0" smtClean="0">
                <a:latin typeface="+mn-ea"/>
              </a:rPr>
              <a:t>년 이후 상당기간 개발에 진척이 없었으나 </a:t>
            </a:r>
            <a:endParaRPr lang="en-US" altLang="ko-KR" sz="9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sz="900" b="1" dirty="0" smtClean="0">
                <a:latin typeface="+mn-ea"/>
              </a:rPr>
              <a:t>최근 </a:t>
            </a:r>
            <a:r>
              <a:rPr lang="ko-KR" altLang="en-US" sz="900" b="1" dirty="0" err="1" smtClean="0">
                <a:latin typeface="+mn-ea"/>
              </a:rPr>
              <a:t>롯데그룹</a:t>
            </a:r>
            <a:r>
              <a:rPr lang="ko-KR" altLang="en-US" sz="900" b="1" dirty="0" smtClean="0">
                <a:latin typeface="+mn-ea"/>
              </a:rPr>
              <a:t> 에서 복합 </a:t>
            </a:r>
            <a:r>
              <a:rPr lang="ko-KR" altLang="en-US" sz="900" b="1" dirty="0" err="1" smtClean="0">
                <a:latin typeface="+mn-ea"/>
              </a:rPr>
              <a:t>환승센터</a:t>
            </a:r>
            <a:r>
              <a:rPr lang="ko-KR" altLang="en-US" sz="900" b="1" dirty="0" smtClean="0">
                <a:latin typeface="+mn-ea"/>
              </a:rPr>
              <a:t> 에 대한 개발계획을 제시하고 </a:t>
            </a:r>
            <a:r>
              <a:rPr lang="en-US" altLang="ko-KR" sz="900" b="1" dirty="0" smtClean="0">
                <a:latin typeface="+mn-ea"/>
              </a:rPr>
              <a:t>KCC </a:t>
            </a:r>
            <a:r>
              <a:rPr lang="ko-KR" altLang="en-US" sz="900" b="1" dirty="0" err="1" smtClean="0">
                <a:latin typeface="+mn-ea"/>
              </a:rPr>
              <a:t>언양공장</a:t>
            </a:r>
            <a:r>
              <a:rPr lang="ko-KR" altLang="en-US" sz="900" b="1" dirty="0" smtClean="0">
                <a:latin typeface="+mn-ea"/>
              </a:rPr>
              <a:t> 의 역외 이전이 급 물살 을 타며 개발에 대한 기대감이 한껏 높아졌다</a:t>
            </a:r>
            <a:r>
              <a:rPr lang="en-US" altLang="ko-KR" sz="900" b="1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900" b="1" dirty="0" err="1" smtClean="0">
                <a:latin typeface="+mn-ea"/>
              </a:rPr>
              <a:t>사업지</a:t>
            </a:r>
            <a:r>
              <a:rPr lang="ko-KR" altLang="en-US" sz="900" b="1" dirty="0" smtClean="0">
                <a:latin typeface="+mn-ea"/>
              </a:rPr>
              <a:t> 는 앞으로 신설될 도로를 기점으로 </a:t>
            </a:r>
            <a:r>
              <a:rPr lang="en-US" altLang="ko-KR" sz="900" b="1" dirty="0" smtClean="0">
                <a:latin typeface="+mn-ea"/>
              </a:rPr>
              <a:t>1</a:t>
            </a:r>
            <a:r>
              <a:rPr lang="ko-KR" altLang="en-US" sz="900" b="1" dirty="0" smtClean="0">
                <a:latin typeface="+mn-ea"/>
              </a:rPr>
              <a:t>단계 지구와 떨어져 있어 </a:t>
            </a:r>
            <a:r>
              <a:rPr lang="ko-KR" altLang="en-US" sz="900" b="1" dirty="0" err="1" smtClean="0">
                <a:latin typeface="+mn-ea"/>
              </a:rPr>
              <a:t>접근성</a:t>
            </a:r>
            <a:r>
              <a:rPr lang="ko-KR" altLang="en-US" sz="900" b="1" dirty="0" smtClean="0">
                <a:latin typeface="+mn-ea"/>
              </a:rPr>
              <a:t> 이 아주 좋으며 향후 개발에 따른 상당한 프리미엄을 기대해 볼 수 있는 입지라고 할 수 있다</a:t>
            </a:r>
            <a:r>
              <a:rPr lang="en-US" altLang="ko-KR" sz="900" b="1" dirty="0" smtClean="0">
                <a:latin typeface="+mn-ea"/>
              </a:rPr>
              <a:t>.</a:t>
            </a:r>
            <a:endParaRPr lang="ko-KR" altLang="en-US" sz="900" b="1" dirty="0" err="1" smtClean="0">
              <a:latin typeface="+mn-ea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2341"/>
            <a:ext cx="9144000" cy="4536504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810" y="835154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453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808" y="19051"/>
            <a:ext cx="2864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지역주택조합이란</a:t>
            </a:r>
            <a:r>
              <a:rPr lang="en-US" altLang="ko-KR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?</a:t>
            </a:r>
            <a:endParaRPr lang="ko-KR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69761" y="764704"/>
            <a:ext cx="9074239" cy="5544616"/>
            <a:chOff x="288836" y="764704"/>
            <a:chExt cx="9338039" cy="5721014"/>
          </a:xfrm>
        </p:grpSpPr>
        <p:sp>
          <p:nvSpPr>
            <p:cNvPr id="4" name="직사각형 3"/>
            <p:cNvSpPr/>
            <p:nvPr/>
          </p:nvSpPr>
          <p:spPr>
            <a:xfrm>
              <a:off x="288836" y="836711"/>
              <a:ext cx="9338039" cy="56490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dirty="0">
                <a:solidFill>
                  <a:srgbClr val="FFFFFF"/>
                </a:solidFill>
                <a:latin typeface="HY수평선M" pitchFamily="18" charset="-127"/>
                <a:ea typeface="HY수평선M" pitchFamily="18" charset="-127"/>
              </a:endParaRPr>
            </a:p>
          </p:txBody>
        </p:sp>
        <p:grpSp>
          <p:nvGrpSpPr>
            <p:cNvPr id="5" name="그룹 4"/>
            <p:cNvGrpSpPr/>
            <p:nvPr/>
          </p:nvGrpSpPr>
          <p:grpSpPr>
            <a:xfrm>
              <a:off x="291142" y="764704"/>
              <a:ext cx="3125151" cy="356999"/>
              <a:chOff x="219134" y="764704"/>
              <a:chExt cx="3125151" cy="356999"/>
            </a:xfrm>
          </p:grpSpPr>
          <p:sp>
            <p:nvSpPr>
              <p:cNvPr id="6" name="직각 삼각형 5"/>
              <p:cNvSpPr/>
              <p:nvPr/>
            </p:nvSpPr>
            <p:spPr>
              <a:xfrm>
                <a:off x="3080792" y="764704"/>
                <a:ext cx="263493" cy="72008"/>
              </a:xfrm>
              <a:prstGeom prst="rtTriangle">
                <a:avLst/>
              </a:prstGeom>
              <a:gradFill flip="none" rotWithShape="1">
                <a:gsLst>
                  <a:gs pos="0">
                    <a:srgbClr val="632737">
                      <a:shade val="30000"/>
                      <a:satMod val="115000"/>
                    </a:srgbClr>
                  </a:gs>
                  <a:gs pos="50000">
                    <a:srgbClr val="632737">
                      <a:shade val="67500"/>
                      <a:satMod val="115000"/>
                    </a:srgbClr>
                  </a:gs>
                  <a:gs pos="100000">
                    <a:srgbClr val="632737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직각 삼각형 6"/>
              <p:cNvSpPr/>
              <p:nvPr/>
            </p:nvSpPr>
            <p:spPr>
              <a:xfrm flipH="1">
                <a:off x="219134" y="764704"/>
                <a:ext cx="224408" cy="72008"/>
              </a:xfrm>
              <a:prstGeom prst="rtTriangle">
                <a:avLst/>
              </a:prstGeom>
              <a:gradFill flip="none" rotWithShape="1">
                <a:gsLst>
                  <a:gs pos="0">
                    <a:srgbClr val="632737">
                      <a:shade val="30000"/>
                      <a:satMod val="115000"/>
                    </a:srgbClr>
                  </a:gs>
                  <a:gs pos="50000">
                    <a:srgbClr val="632737">
                      <a:shade val="67500"/>
                      <a:satMod val="115000"/>
                    </a:srgbClr>
                  </a:gs>
                  <a:gs pos="100000">
                    <a:srgbClr val="632737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양쪽 모서리가 둥근 사각형 7"/>
              <p:cNvSpPr/>
              <p:nvPr/>
            </p:nvSpPr>
            <p:spPr>
              <a:xfrm rot="10800000">
                <a:off x="435158" y="764705"/>
                <a:ext cx="2664296" cy="35699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adFill flip="none" rotWithShape="1">
                <a:gsLst>
                  <a:gs pos="0">
                    <a:srgbClr val="853348">
                      <a:shade val="30000"/>
                      <a:satMod val="115000"/>
                    </a:srgbClr>
                  </a:gs>
                  <a:gs pos="50000">
                    <a:srgbClr val="853348">
                      <a:shade val="67500"/>
                      <a:satMod val="115000"/>
                    </a:srgbClr>
                  </a:gs>
                  <a:gs pos="100000">
                    <a:srgbClr val="853348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50800" dist="38100" dir="5400000" sx="102000" sy="102000" algn="t" rotWithShape="0">
                  <a:schemeClr val="tx1">
                    <a:alpha val="41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9" name="TextBox 8"/>
          <p:cNvSpPr txBox="1"/>
          <p:nvPr/>
        </p:nvSpPr>
        <p:spPr>
          <a:xfrm>
            <a:off x="1112661" y="790830"/>
            <a:ext cx="1479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b="1" dirty="0" smtClean="0">
                <a:solidFill>
                  <a:schemeClr val="bg1"/>
                </a:solidFill>
                <a:latin typeface="가는각진제목체" charset="-127"/>
                <a:ea typeface="가는각진제목체" charset="-127"/>
              </a:rPr>
              <a:t>지역주택조합안내</a:t>
            </a:r>
            <a:endParaRPr lang="ko-KR" altLang="en-US" sz="1600" b="1" dirty="0">
              <a:solidFill>
                <a:schemeClr val="bg1"/>
              </a:solidFill>
              <a:latin typeface="가는각진제목체" charset="-127"/>
              <a:ea typeface="가는각진제목체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503362" y="1320612"/>
            <a:ext cx="2494267" cy="397104"/>
            <a:chOff x="560512" y="1320612"/>
            <a:chExt cx="2494267" cy="397104"/>
          </a:xfrm>
        </p:grpSpPr>
        <p:pic>
          <p:nvPicPr>
            <p:cNvPr id="11" name="Picture 4" descr="C:\Users\최기복\Downloads\webelements-graphicsfuel\verticalfold2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512" y="1320612"/>
              <a:ext cx="241377" cy="397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770179" y="1333138"/>
              <a:ext cx="22846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 smtClean="0">
                  <a:solidFill>
                    <a:prstClr val="black"/>
                  </a:solidFill>
                  <a:latin typeface="가는각진제목체" charset="-127"/>
                  <a:ea typeface="가는각진제목체" charset="-127"/>
                </a:rPr>
                <a:t>지역주택조합</a:t>
              </a:r>
              <a:r>
                <a:rPr lang="ko-KR" altLang="en-US" sz="1400" b="1" dirty="0" smtClean="0">
                  <a:solidFill>
                    <a:prstClr val="black"/>
                  </a:solidFill>
                  <a:latin typeface="가는각진제목체" charset="-127"/>
                  <a:ea typeface="가는각진제목체" charset="-127"/>
                </a:rPr>
                <a:t> 조합원 자격안내</a:t>
              </a:r>
              <a:endParaRPr lang="ko-KR" altLang="en-US" sz="1400" b="1" dirty="0">
                <a:solidFill>
                  <a:prstClr val="black"/>
                </a:solidFill>
                <a:latin typeface="가는각진제목체" charset="-127"/>
                <a:ea typeface="가는각진제목체" charset="-127"/>
              </a:endParaRPr>
            </a:p>
          </p:txBody>
        </p:sp>
      </p:grp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29049"/>
              </p:ext>
            </p:extLst>
          </p:nvPr>
        </p:nvGraphicFramePr>
        <p:xfrm>
          <a:off x="203321" y="1844824"/>
          <a:ext cx="8747450" cy="2376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3908"/>
                <a:gridCol w="3619634"/>
                <a:gridCol w="2563908"/>
              </a:tblGrid>
              <a:tr h="4532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자격요건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    용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bg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예   외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9615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거주지역 요건</a:t>
                      </a:r>
                      <a:r>
                        <a:rPr lang="ko-KR" altLang="en-US" sz="1200" b="1" baseline="0" dirty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b="1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및 기간</a:t>
                      </a:r>
                      <a:endParaRPr lang="en-US" altLang="ko-KR" sz="12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조합설립인가 신청일 현재 울산 광역시</a:t>
                      </a:r>
                      <a:r>
                        <a:rPr lang="en-US" altLang="ko-KR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</a:p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부산 광역시</a:t>
                      </a:r>
                      <a:r>
                        <a:rPr lang="en-US" altLang="ko-KR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경상남도 에 </a:t>
                      </a:r>
                      <a:r>
                        <a:rPr lang="en-US" altLang="ko-KR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</a:t>
                      </a: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개월 이상 거주한 세대주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조합설립인가 신청일 이후에는</a:t>
                      </a:r>
                      <a:endParaRPr lang="en-US" altLang="ko-KR" sz="11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타 지역으로 이전해도 자격유지</a:t>
                      </a:r>
                      <a:endParaRPr lang="ko-KR" altLang="en-US" sz="11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6150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주택소유여부</a:t>
                      </a:r>
                      <a:endParaRPr lang="ko-KR" altLang="en-US" sz="12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200" b="1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무주택</a:t>
                      </a:r>
                      <a:r>
                        <a:rPr lang="ko-KR" altLang="en-US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세대주</a:t>
                      </a:r>
                      <a:endParaRPr lang="en-US" altLang="ko-KR" sz="1200" b="1" baseline="0" dirty="0" smtClean="0">
                        <a:solidFill>
                          <a:srgbClr val="C0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전용 </a:t>
                      </a:r>
                      <a:r>
                        <a:rPr lang="en-US" altLang="ko-KR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85</a:t>
                      </a:r>
                      <a:r>
                        <a:rPr lang="ko-KR" altLang="en-US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㎡이하 주택</a:t>
                      </a:r>
                      <a:r>
                        <a:rPr lang="en-US" altLang="ko-KR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1200" b="1" baseline="0" dirty="0" smtClean="0">
                          <a:solidFill>
                            <a:srgbClr val="C00000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채만 소유한 세대주</a:t>
                      </a:r>
                      <a:endParaRPr lang="ko-KR" altLang="en-US" sz="1200" b="1" dirty="0">
                        <a:solidFill>
                          <a:srgbClr val="C00000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</a:t>
                      </a:r>
                      <a:r>
                        <a:rPr lang="ko-KR" altLang="en-US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세 이상의 직계존속이</a:t>
                      </a:r>
                      <a:endParaRPr lang="en-US" altLang="ko-KR" sz="11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ctr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1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주택을 소유하고 있는 경우는 가능</a:t>
                      </a:r>
                      <a:endParaRPr lang="ko-KR" altLang="en-US" sz="11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5697" y="4264521"/>
            <a:ext cx="89883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주택소유요건은 세대주를 포함한 </a:t>
            </a:r>
            <a:r>
              <a:rPr lang="ko-KR" altLang="en-US" sz="1400" b="1" dirty="0" err="1" smtClean="0">
                <a:latin typeface="가는각진제목체" charset="-127"/>
                <a:ea typeface="가는각진제목체" charset="-127"/>
              </a:rPr>
              <a:t>세대원</a:t>
            </a:r>
            <a:r>
              <a:rPr lang="en-US" altLang="ko-KR" sz="1400" b="1" dirty="0" smtClean="0">
                <a:latin typeface="가는각진제목체" charset="-127"/>
                <a:ea typeface="가는각진제목체" charset="-127"/>
              </a:rPr>
              <a:t>[</a:t>
            </a: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세대주와 동일한 주민등록표상에 등재되어 있지 아니한 </a:t>
            </a:r>
            <a:endParaRPr lang="en-US" altLang="ko-KR" sz="1400" b="1" dirty="0" smtClean="0">
              <a:latin typeface="가는각진제목체" charset="-127"/>
              <a:ea typeface="가는각진제목체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    세대주의 배우자 및 배우자와 동일한 세대를 이루는 </a:t>
            </a:r>
            <a:r>
              <a:rPr lang="ko-KR" altLang="en-US" sz="1400" b="1" dirty="0" err="1" smtClean="0">
                <a:latin typeface="가는각진제목체" charset="-127"/>
                <a:ea typeface="가는각진제목체" charset="-127"/>
              </a:rPr>
              <a:t>세대원</a:t>
            </a: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 포함</a:t>
            </a:r>
            <a:r>
              <a:rPr lang="en-US" altLang="ko-KR" sz="1400" b="1" dirty="0" smtClean="0">
                <a:latin typeface="가는각진제목체" charset="-127"/>
                <a:ea typeface="가는각진제목체" charset="-127"/>
              </a:rPr>
              <a:t>]</a:t>
            </a: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전원을 대상으로 충족하여야 함</a:t>
            </a:r>
            <a:endParaRPr lang="en-US" altLang="ko-KR" sz="1400" b="1" dirty="0" smtClean="0">
              <a:latin typeface="가는각진제목체" charset="-127"/>
              <a:ea typeface="가는각진제목체" charset="-127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지역주택조합설립인가 신청일로부터 입주 가능일까 지 조합원 자격유지</a:t>
            </a:r>
            <a:endParaRPr lang="en-US" altLang="ko-KR" sz="1400" b="1" dirty="0" smtClean="0">
              <a:latin typeface="가는각진제목체" charset="-127"/>
              <a:ea typeface="가는각진제목체" charset="-127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주택소유자는 만 </a:t>
            </a:r>
            <a:r>
              <a:rPr lang="en-US" altLang="ko-KR" sz="1400" b="1" dirty="0" smtClean="0">
                <a:latin typeface="가는각진제목체" charset="-127"/>
                <a:ea typeface="가는각진제목체" charset="-127"/>
              </a:rPr>
              <a:t>20</a:t>
            </a: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세 이상의 자녀를 독립세대로 신청가능</a:t>
            </a:r>
            <a:endParaRPr lang="en-US" altLang="ko-KR" sz="1400" b="1" dirty="0" smtClean="0">
              <a:latin typeface="가는각진제목체" charset="-127"/>
              <a:ea typeface="가는각진제목체" charset="-127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거주지역 요건이 시</a:t>
            </a:r>
            <a:r>
              <a:rPr lang="en-US" altLang="ko-KR" sz="1400" b="1" dirty="0" smtClean="0">
                <a:latin typeface="가는각진제목체" charset="-127"/>
                <a:ea typeface="가는각진제목체" charset="-127"/>
              </a:rPr>
              <a:t>·</a:t>
            </a: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군에서 시</a:t>
            </a:r>
            <a:r>
              <a:rPr lang="en-US" altLang="ko-KR" sz="1400" b="1" dirty="0" smtClean="0">
                <a:latin typeface="가는각진제목체" charset="-127"/>
                <a:ea typeface="가는각진제목체" charset="-127"/>
              </a:rPr>
              <a:t>·</a:t>
            </a: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도 등 광역단체로 확대</a:t>
            </a:r>
            <a:r>
              <a:rPr lang="en-US" altLang="ko-KR" sz="1400" b="1" dirty="0" smtClean="0">
                <a:latin typeface="가는각진제목체" charset="-127"/>
                <a:ea typeface="가는각진제목체" charset="-127"/>
              </a:rPr>
              <a:t>, </a:t>
            </a: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주택소유여부 전용 </a:t>
            </a:r>
            <a:r>
              <a:rPr lang="en-US" altLang="ko-KR" sz="1400" b="1" dirty="0" smtClean="0">
                <a:latin typeface="가는각진제목체" charset="-127"/>
                <a:ea typeface="가는각진제목체" charset="-127"/>
              </a:rPr>
              <a:t>85</a:t>
            </a:r>
            <a:r>
              <a:rPr lang="ko-KR" altLang="en-US" sz="1400" b="1" dirty="0" smtClean="0">
                <a:latin typeface="가는각진제목체" charset="-127"/>
                <a:ea typeface="가는각진제목체" charset="-127"/>
              </a:rPr>
              <a:t>㎡이하 주택으로 확대</a:t>
            </a:r>
            <a:endParaRPr lang="ko-KR" altLang="en-US" sz="1400" b="1" dirty="0">
              <a:latin typeface="가는각진제목체" charset="-127"/>
              <a:ea typeface="가는각진제목체" charset="-127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810" y="835154"/>
            <a:ext cx="1174390" cy="39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143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2426</Words>
  <Application>Microsoft Office PowerPoint</Application>
  <PresentationFormat>화면 슬라이드 쇼(4:3)</PresentationFormat>
  <Paragraphs>1539</Paragraphs>
  <Slides>17</Slides>
  <Notes>1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9" baseType="lpstr">
      <vt:lpstr>Office 테마</vt:lpstr>
      <vt:lpstr>차트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COM</dc:creator>
  <cp:lastModifiedBy>user</cp:lastModifiedBy>
  <cp:revision>31</cp:revision>
  <cp:lastPrinted>2016-11-12T08:20:24Z</cp:lastPrinted>
  <dcterms:created xsi:type="dcterms:W3CDTF">2016-11-12T04:52:48Z</dcterms:created>
  <dcterms:modified xsi:type="dcterms:W3CDTF">2016-11-17T07:32:03Z</dcterms:modified>
</cp:coreProperties>
</file>